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3"/>
    <p:sldId id="257" r:id="rId4"/>
    <p:sldId id="258" r:id="rId5"/>
    <p:sldId id="259" r:id="rId6"/>
    <p:sldId id="260" r:id="rId7"/>
    <p:sldId id="261" r:id="rId8"/>
    <p:sldId id="270" r:id="rId10"/>
    <p:sldId id="262" r:id="rId11"/>
    <p:sldId id="266" r:id="rId12"/>
    <p:sldId id="263" r:id="rId13"/>
    <p:sldId id="264" r:id="rId14"/>
    <p:sldId id="265"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0" d="100"/>
          <a:sy n="60" d="100"/>
        </p:scale>
        <p:origin x="1056"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19915114-035B-450C-8FA3-38E4E44A45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2EBF282-1549-49C5-99D3-38867F6FA28A}"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9915114-035B-450C-8FA3-38E4E44A45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2EBF282-1549-49C5-99D3-38867F6FA28A}"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9915114-035B-450C-8FA3-38E4E44A45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2EBF282-1549-49C5-99D3-38867F6FA28A}"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9915114-035B-450C-8FA3-38E4E44A45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2EBF282-1549-49C5-99D3-38867F6FA28A}"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日期占位符 3"/>
          <p:cNvSpPr>
            <a:spLocks noGrp="1"/>
          </p:cNvSpPr>
          <p:nvPr>
            <p:ph type="dt" sz="half" idx="10"/>
          </p:nvPr>
        </p:nvSpPr>
        <p:spPr/>
        <p:txBody>
          <a:bodyPr/>
          <a:lstStyle/>
          <a:p>
            <a:fld id="{19915114-035B-450C-8FA3-38E4E44A45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2EBF282-1549-49C5-99D3-38867F6FA28A}"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9915114-035B-450C-8FA3-38E4E44A453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2EBF282-1549-49C5-99D3-38867F6FA28A}"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endParaRPr lang="zh-CN" altLang="en-US" smtClean="0"/>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endParaRPr lang="zh-CN" altLang="en-US" smtClean="0"/>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9915114-035B-450C-8FA3-38E4E44A453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2EBF282-1549-49C5-99D3-38867F6FA28A}"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9915114-035B-450C-8FA3-38E4E44A453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2EBF282-1549-49C5-99D3-38867F6FA28A}"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9915114-035B-450C-8FA3-38E4E44A453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2EBF282-1549-49C5-99D3-38867F6FA28A}"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19915114-035B-450C-8FA3-38E4E44A453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2EBF282-1549-49C5-99D3-38867F6FA28A}"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19915114-035B-450C-8FA3-38E4E44A453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2EBF282-1549-49C5-99D3-38867F6FA28A}"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915114-035B-450C-8FA3-38E4E44A453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BF282-1549-49C5-99D3-38867F6FA28A}"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7.xml"/><Relationship Id="rId7" Type="http://schemas.openxmlformats.org/officeDocument/2006/relationships/image" Target="../media/image7.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8.jpeg"/><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0.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sz="7200" b="1" dirty="0" smtClean="0">
                <a:latin typeface="仿宋" panose="02010609060101010101" pitchFamily="49" charset="-122"/>
                <a:ea typeface="仿宋" panose="02010609060101010101" pitchFamily="49" charset="-122"/>
              </a:rPr>
              <a:t>网络操作题复习</a:t>
            </a:r>
            <a:endParaRPr lang="zh-CN" altLang="en-US" sz="7200" b="1" dirty="0">
              <a:latin typeface="仿宋" panose="02010609060101010101" pitchFamily="49" charset="-122"/>
              <a:ea typeface="仿宋" panose="02010609060101010101"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056005" y="371475"/>
            <a:ext cx="2214880" cy="706755"/>
          </a:xfrm>
          <a:prstGeom prst="rect">
            <a:avLst/>
          </a:prstGeom>
          <a:noFill/>
        </p:spPr>
        <p:txBody>
          <a:bodyPr wrap="none" rtlCol="0" anchor="t">
            <a:spAutoFit/>
          </a:bodyPr>
          <a:p>
            <a:r>
              <a:rPr lang="zh-CN" altLang="en-US" sz="4000" b="1" dirty="0">
                <a:solidFill>
                  <a:srgbClr val="002060"/>
                </a:solidFill>
                <a:latin typeface="微软雅黑" panose="020B0503020204020204" pitchFamily="34" charset="-122"/>
                <a:ea typeface="微软雅黑" panose="020B0503020204020204" pitchFamily="34" charset="-122"/>
                <a:sym typeface="+mn-ea"/>
              </a:rPr>
              <a:t>真题训练</a:t>
            </a:r>
            <a:endParaRPr lang="zh-CN" altLang="en-US" sz="4000" b="1" dirty="0">
              <a:solidFill>
                <a:srgbClr val="002060"/>
              </a:solidFill>
              <a:latin typeface="微软雅黑" panose="020B0503020204020204" pitchFamily="34" charset="-122"/>
              <a:ea typeface="微软雅黑" panose="020B0503020204020204" pitchFamily="34" charset="-122"/>
              <a:sym typeface="+mn-ea"/>
            </a:endParaRPr>
          </a:p>
        </p:txBody>
      </p:sp>
      <p:sp>
        <p:nvSpPr>
          <p:cNvPr id="6" name="文本框 5"/>
          <p:cNvSpPr txBox="1"/>
          <p:nvPr/>
        </p:nvSpPr>
        <p:spPr>
          <a:xfrm>
            <a:off x="1056005" y="1078230"/>
            <a:ext cx="10368280" cy="5262245"/>
          </a:xfrm>
          <a:prstGeom prst="rect">
            <a:avLst/>
          </a:prstGeom>
          <a:noFill/>
        </p:spPr>
        <p:txBody>
          <a:bodyPr wrap="square" rtlCol="0" anchor="t">
            <a:spAutoFit/>
          </a:bodyPr>
          <a:p>
            <a:pPr marL="569595" indent="-569595" algn="l">
              <a:lnSpc>
                <a:spcPct val="150000"/>
              </a:lnSpc>
              <a:buClrTx/>
              <a:buSzTx/>
              <a:buFontTx/>
            </a:pPr>
            <a:r>
              <a:rPr lang="en-US" altLang="zh-CN" sz="2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2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防火墙可以在内网和外网之间检测网络传输的数据是否对网络安全构成威胁。(  </a:t>
            </a:r>
            <a:r>
              <a:rPr lang="en-US" altLang="zh-CN" sz="28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  )</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569595" indent="-569595" algn="l">
              <a:lnSpc>
                <a:spcPct val="150000"/>
              </a:lnSpc>
              <a:buClrTx/>
              <a:buSzTx/>
              <a:buFontTx/>
            </a:pPr>
            <a:r>
              <a:rPr lang="en-US" altLang="zh-CN" sz="2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5、</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以下哪个设备不属于网络设备（   ）</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569595" indent="-24130" algn="l">
              <a:lnSpc>
                <a:spcPct val="150000"/>
              </a:lnSpc>
              <a:buClrTx/>
              <a:buSzTx/>
              <a:buFontTx/>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A．电源适配器	B．无线路由器</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569595" indent="-36195" algn="l">
              <a:lnSpc>
                <a:spcPct val="150000"/>
              </a:lnSpc>
              <a:buClrTx/>
              <a:buSzTx/>
              <a:buFontTx/>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C．调制解调器	D．无线网卡</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0" indent="0" algn="l">
              <a:lnSpc>
                <a:spcPct val="150000"/>
              </a:lnSpc>
              <a:buClrTx/>
              <a:buSzTx/>
              <a:buFontTx/>
            </a:pPr>
            <a:r>
              <a:rPr lang="en-US" altLang="zh-CN" sz="2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6、</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下列哪一个是符合标准的IP地址（   </a:t>
            </a:r>
            <a:r>
              <a:rPr lang="en-US" altLang="zh-CN" sz="28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569595" indent="-60325" algn="l">
              <a:lnSpc>
                <a:spcPct val="150000"/>
              </a:lnSpc>
              <a:buClrTx/>
              <a:buSzTx/>
              <a:buFontTx/>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A、61.13.20.233</a:t>
            </a:r>
            <a:r>
              <a:rPr lang="en-US" altLang="zh-CN" sz="28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B、221.11.15	</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569595" indent="-60325" algn="l">
              <a:lnSpc>
                <a:spcPct val="150000"/>
              </a:lnSpc>
              <a:buClrTx/>
              <a:buSzTx/>
              <a:buFontTx/>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C、192:168:30:1	</a:t>
            </a:r>
            <a:r>
              <a:rPr lang="en-US" altLang="zh-CN" sz="28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D、120.11.256.2</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 name="文本框 7"/>
          <p:cNvSpPr txBox="1"/>
          <p:nvPr/>
        </p:nvSpPr>
        <p:spPr>
          <a:xfrm>
            <a:off x="4354195" y="1872615"/>
            <a:ext cx="894080" cy="521970"/>
          </a:xfrm>
          <a:prstGeom prst="rect">
            <a:avLst/>
          </a:prstGeom>
          <a:noFill/>
        </p:spPr>
        <p:txBody>
          <a:bodyPr wrap="none" rtlCol="0">
            <a:spAutoFit/>
          </a:bodyPr>
          <a:p>
            <a:r>
              <a:rPr lang="zh-CN" altLang="en-US" sz="2800" b="1">
                <a:solidFill>
                  <a:srgbClr val="C00000"/>
                </a:solidFill>
                <a:latin typeface="微软雅黑" panose="020B0503020204020204" pitchFamily="34" charset="-122"/>
                <a:ea typeface="微软雅黑" panose="020B0503020204020204" pitchFamily="34" charset="-122"/>
              </a:rPr>
              <a:t>正确</a:t>
            </a:r>
            <a:endParaRPr lang="zh-CN" altLang="en-US" sz="2800" b="1">
              <a:solidFill>
                <a:srgbClr val="C00000"/>
              </a:solidFill>
              <a:latin typeface="微软雅黑" panose="020B0503020204020204" pitchFamily="34" charset="-122"/>
              <a:ea typeface="微软雅黑" panose="020B0503020204020204" pitchFamily="34" charset="-122"/>
            </a:endParaRPr>
          </a:p>
        </p:txBody>
      </p:sp>
      <p:sp>
        <p:nvSpPr>
          <p:cNvPr id="2" name="文本框 1"/>
          <p:cNvSpPr txBox="1"/>
          <p:nvPr/>
        </p:nvSpPr>
        <p:spPr>
          <a:xfrm>
            <a:off x="6670040" y="2562860"/>
            <a:ext cx="450215" cy="521970"/>
          </a:xfrm>
          <a:prstGeom prst="rect">
            <a:avLst/>
          </a:prstGeom>
          <a:noFill/>
        </p:spPr>
        <p:txBody>
          <a:bodyPr wrap="none" rtlCol="0">
            <a:spAutoFit/>
          </a:bodyPr>
          <a:p>
            <a:r>
              <a:rPr lang="en-US" altLang="zh-CN" sz="2800" b="1">
                <a:solidFill>
                  <a:srgbClr val="C00000"/>
                </a:solidFill>
                <a:latin typeface="微软雅黑" panose="020B0503020204020204" pitchFamily="34" charset="-122"/>
                <a:ea typeface="微软雅黑" panose="020B0503020204020204" pitchFamily="34" charset="-122"/>
              </a:rPr>
              <a:t>A</a:t>
            </a:r>
            <a:endParaRPr lang="en-US" altLang="zh-CN" sz="2800" b="1">
              <a:solidFill>
                <a:srgbClr val="C00000"/>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7032625" y="4511675"/>
            <a:ext cx="450215" cy="521970"/>
          </a:xfrm>
          <a:prstGeom prst="rect">
            <a:avLst/>
          </a:prstGeom>
          <a:noFill/>
        </p:spPr>
        <p:txBody>
          <a:bodyPr wrap="none" rtlCol="0">
            <a:spAutoFit/>
          </a:bodyPr>
          <a:p>
            <a:r>
              <a:rPr lang="en-US" altLang="zh-CN" sz="2800" b="1">
                <a:solidFill>
                  <a:srgbClr val="C00000"/>
                </a:solidFill>
                <a:latin typeface="微软雅黑" panose="020B0503020204020204" pitchFamily="34" charset="-122"/>
                <a:ea typeface="微软雅黑" panose="020B0503020204020204" pitchFamily="34" charset="-122"/>
              </a:rPr>
              <a:t>A</a:t>
            </a:r>
            <a:endParaRPr lang="en-US" altLang="zh-CN" sz="2800" b="1">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2" grpId="0"/>
      <p:bldP spid="2" grpId="1"/>
      <p:bldP spid="3" grpId="0"/>
      <p:bldP spid="3"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056005" y="371475"/>
            <a:ext cx="2214880" cy="706755"/>
          </a:xfrm>
          <a:prstGeom prst="rect">
            <a:avLst/>
          </a:prstGeom>
          <a:noFill/>
        </p:spPr>
        <p:txBody>
          <a:bodyPr wrap="none" rtlCol="0" anchor="t">
            <a:spAutoFit/>
          </a:bodyPr>
          <a:p>
            <a:r>
              <a:rPr lang="zh-CN" altLang="en-US" sz="4000" b="1" dirty="0">
                <a:solidFill>
                  <a:srgbClr val="002060"/>
                </a:solidFill>
                <a:latin typeface="微软雅黑" panose="020B0503020204020204" pitchFamily="34" charset="-122"/>
                <a:ea typeface="微软雅黑" panose="020B0503020204020204" pitchFamily="34" charset="-122"/>
                <a:sym typeface="+mn-ea"/>
              </a:rPr>
              <a:t>真题训练</a:t>
            </a:r>
            <a:endParaRPr lang="zh-CN" altLang="en-US" sz="4000" b="1" dirty="0">
              <a:solidFill>
                <a:srgbClr val="002060"/>
              </a:solidFill>
              <a:latin typeface="微软雅黑" panose="020B0503020204020204" pitchFamily="34" charset="-122"/>
              <a:ea typeface="微软雅黑" panose="020B0503020204020204" pitchFamily="34" charset="-122"/>
              <a:sym typeface="+mn-ea"/>
            </a:endParaRPr>
          </a:p>
        </p:txBody>
      </p:sp>
      <p:sp>
        <p:nvSpPr>
          <p:cNvPr id="6" name="文本框 5"/>
          <p:cNvSpPr txBox="1"/>
          <p:nvPr/>
        </p:nvSpPr>
        <p:spPr>
          <a:xfrm>
            <a:off x="1056005" y="1078230"/>
            <a:ext cx="10368280" cy="2676525"/>
          </a:xfrm>
          <a:prstGeom prst="rect">
            <a:avLst/>
          </a:prstGeom>
          <a:noFill/>
        </p:spPr>
        <p:txBody>
          <a:bodyPr wrap="square" rtlCol="0" anchor="t">
            <a:spAutoFit/>
          </a:bodyPr>
          <a:p>
            <a:pPr marL="569595" indent="-569595" algn="l">
              <a:lnSpc>
                <a:spcPct val="150000"/>
              </a:lnSpc>
              <a:buClrTx/>
              <a:buSzTx/>
              <a:buFontTx/>
            </a:pPr>
            <a:r>
              <a:rPr lang="en-US" sz="2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7</a:t>
            </a:r>
            <a:r>
              <a:rPr lang="zh-CN" sz="2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IPv4地址中每一段用十进制数表示的范围为（   ）</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799465" indent="-229870" algn="l">
              <a:lnSpc>
                <a:spcPct val="150000"/>
              </a:lnSpc>
              <a:buClrTx/>
              <a:buSzTx/>
              <a:buFontTx/>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A．0-256	</a:t>
            </a:r>
            <a:r>
              <a:rPr lang="en-US" altLang="zh-CN" sz="28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B．0-255	</a:t>
            </a:r>
            <a:r>
              <a:rPr lang="en-US" altLang="zh-CN" sz="28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C．1-255	</a:t>
            </a:r>
            <a:r>
              <a:rPr lang="en-US" altLang="zh-CN" sz="2800">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28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D．0-128</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799465" indent="-786130" algn="l">
              <a:lnSpc>
                <a:spcPct val="150000"/>
              </a:lnSpc>
              <a:buClrTx/>
              <a:buSzTx/>
              <a:buFontTx/>
            </a:pPr>
            <a:r>
              <a:rPr lang="en-US" sz="2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8</a:t>
            </a:r>
            <a:r>
              <a:rPr sz="2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以下哪个选项不属于物联网的连接技术? （   ）</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533400" indent="12065" algn="l">
              <a:lnSpc>
                <a:spcPct val="150000"/>
              </a:lnSpc>
              <a:buClrTx/>
              <a:buSzTx/>
              <a:buFontTx/>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A．蓝牙	B．Wi-Fi</a:t>
            </a:r>
            <a:r>
              <a:rPr lang="en-US" altLang="zh-CN" sz="28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	C．Zigbee	</a:t>
            </a:r>
            <a:r>
              <a:rPr lang="en-US" altLang="zh-CN" sz="28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D．I2C</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文本框 1"/>
          <p:cNvSpPr txBox="1"/>
          <p:nvPr/>
        </p:nvSpPr>
        <p:spPr>
          <a:xfrm>
            <a:off x="1697355" y="3754755"/>
            <a:ext cx="8636000" cy="922020"/>
          </a:xfrm>
          <a:prstGeom prst="rect">
            <a:avLst/>
          </a:prstGeom>
          <a:noFill/>
        </p:spPr>
        <p:txBody>
          <a:bodyPr wrap="square" rtlCol="0" anchor="t">
            <a:spAutoFit/>
          </a:bodyPr>
          <a:p>
            <a:pPr marL="702945" indent="-677545" algn="l">
              <a:lnSpc>
                <a:spcPct val="150000"/>
              </a:lnSpc>
              <a:buClrTx/>
              <a:buSzTx/>
              <a:buFontTx/>
            </a:pPr>
            <a:r>
              <a:rPr lang="zh-CN" altLang="en-US">
                <a:latin typeface="微软雅黑" panose="020B0503020204020204" pitchFamily="34" charset="-122"/>
                <a:ea typeface="微软雅黑" panose="020B0503020204020204" pitchFamily="34" charset="-122"/>
                <a:cs typeface="微软雅黑" panose="020B0503020204020204" pitchFamily="34" charset="-122"/>
                <a:sym typeface="+mn-ea"/>
              </a:rPr>
              <a:t>解析：物联网的通信技术繁多，包括蜂窝移动通信系统（如4G、5G）、近距离无线通信技术（如Wi-Fi、蓝牙、ZigBee、Z-Wave、RFID、NFC）等。</a:t>
            </a:r>
            <a:endParaRPr lang="zh-CN" altLang="en-US"/>
          </a:p>
        </p:txBody>
      </p:sp>
      <p:sp>
        <p:nvSpPr>
          <p:cNvPr id="5" name="文本框 4"/>
          <p:cNvSpPr txBox="1"/>
          <p:nvPr/>
        </p:nvSpPr>
        <p:spPr>
          <a:xfrm>
            <a:off x="1056005" y="4460240"/>
            <a:ext cx="11136630" cy="2030095"/>
          </a:xfrm>
          <a:prstGeom prst="rect">
            <a:avLst/>
          </a:prstGeom>
          <a:noFill/>
        </p:spPr>
        <p:txBody>
          <a:bodyPr wrap="square" rtlCol="0" anchor="t">
            <a:spAutoFit/>
          </a:bodyPr>
          <a:p>
            <a:pPr marL="799465" indent="-786130" algn="l">
              <a:lnSpc>
                <a:spcPct val="150000"/>
              </a:lnSpc>
              <a:buClrTx/>
              <a:buSzTx/>
              <a:buFontTx/>
            </a:pPr>
            <a:r>
              <a:rPr lang="en-US" sz="2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sym typeface="+mn-ea"/>
              </a:rPr>
              <a:t>9</a:t>
            </a:r>
            <a:r>
              <a:rPr sz="2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下列选项中不是无线网基础架构设备的是（   ）</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799465" indent="-278130" algn="l">
              <a:lnSpc>
                <a:spcPct val="150000"/>
              </a:lnSpc>
              <a:buClrTx/>
              <a:buSzTx/>
              <a:buFontTx/>
            </a:pP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A．无线网卡	</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B．AP设备(AccessPoint)	</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799465" indent="-302260" algn="l">
              <a:lnSpc>
                <a:spcPct val="150000"/>
              </a:lnSpc>
              <a:buClrTx/>
              <a:buSzTx/>
              <a:buFontTx/>
            </a:pP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C．交换机	</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D．笔记本电脑</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 name="文本框 7"/>
          <p:cNvSpPr txBox="1"/>
          <p:nvPr/>
        </p:nvSpPr>
        <p:spPr>
          <a:xfrm>
            <a:off x="8768715" y="1301115"/>
            <a:ext cx="426085" cy="521970"/>
          </a:xfrm>
          <a:prstGeom prst="rect">
            <a:avLst/>
          </a:prstGeom>
          <a:noFill/>
        </p:spPr>
        <p:txBody>
          <a:bodyPr wrap="none" rtlCol="0">
            <a:spAutoFit/>
          </a:bodyPr>
          <a:p>
            <a:r>
              <a:rPr lang="en-US" altLang="zh-CN" sz="2800" b="1">
                <a:solidFill>
                  <a:srgbClr val="C00000"/>
                </a:solidFill>
                <a:latin typeface="微软雅黑" panose="020B0503020204020204" pitchFamily="34" charset="-122"/>
                <a:ea typeface="微软雅黑" panose="020B0503020204020204" pitchFamily="34" charset="-122"/>
              </a:rPr>
              <a:t>B</a:t>
            </a:r>
            <a:endParaRPr lang="en-US" altLang="zh-CN" sz="2800" b="1">
              <a:solidFill>
                <a:srgbClr val="C00000"/>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8318500" y="2527935"/>
            <a:ext cx="464185" cy="521970"/>
          </a:xfrm>
          <a:prstGeom prst="rect">
            <a:avLst/>
          </a:prstGeom>
          <a:noFill/>
        </p:spPr>
        <p:txBody>
          <a:bodyPr wrap="none" rtlCol="0">
            <a:spAutoFit/>
          </a:bodyPr>
          <a:p>
            <a:r>
              <a:rPr lang="en-US" altLang="zh-CN" sz="2800" b="1">
                <a:solidFill>
                  <a:srgbClr val="C00000"/>
                </a:solidFill>
                <a:latin typeface="微软雅黑" panose="020B0503020204020204" pitchFamily="34" charset="-122"/>
                <a:ea typeface="微软雅黑" panose="020B0503020204020204" pitchFamily="34" charset="-122"/>
              </a:rPr>
              <a:t>D</a:t>
            </a:r>
            <a:endParaRPr lang="en-US" altLang="zh-CN" sz="2800" b="1">
              <a:solidFill>
                <a:srgbClr val="C00000"/>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8418195" y="4676775"/>
            <a:ext cx="464185" cy="521970"/>
          </a:xfrm>
          <a:prstGeom prst="rect">
            <a:avLst/>
          </a:prstGeom>
          <a:noFill/>
        </p:spPr>
        <p:txBody>
          <a:bodyPr wrap="none" rtlCol="0">
            <a:spAutoFit/>
          </a:bodyPr>
          <a:p>
            <a:r>
              <a:rPr lang="en-US" altLang="zh-CN" sz="2800" b="1">
                <a:solidFill>
                  <a:srgbClr val="C00000"/>
                </a:solidFill>
                <a:latin typeface="微软雅黑" panose="020B0503020204020204" pitchFamily="34" charset="-122"/>
                <a:ea typeface="微软雅黑" panose="020B0503020204020204" pitchFamily="34" charset="-122"/>
              </a:rPr>
              <a:t>D</a:t>
            </a:r>
            <a:endParaRPr lang="en-US" altLang="zh-CN" sz="2800" b="1">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7" grpId="0"/>
      <p:bldP spid="7" grpId="1"/>
      <p:bldP spid="9" grpId="0"/>
      <p:bldP spid="9"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056005" y="371475"/>
            <a:ext cx="2214880" cy="706755"/>
          </a:xfrm>
          <a:prstGeom prst="rect">
            <a:avLst/>
          </a:prstGeom>
          <a:noFill/>
        </p:spPr>
        <p:txBody>
          <a:bodyPr wrap="none" rtlCol="0" anchor="t">
            <a:spAutoFit/>
          </a:bodyPr>
          <a:p>
            <a:r>
              <a:rPr lang="zh-CN" altLang="en-US" sz="4000" b="1" dirty="0">
                <a:solidFill>
                  <a:srgbClr val="002060"/>
                </a:solidFill>
                <a:latin typeface="微软雅黑" panose="020B0503020204020204" pitchFamily="34" charset="-122"/>
                <a:ea typeface="微软雅黑" panose="020B0503020204020204" pitchFamily="34" charset="-122"/>
                <a:sym typeface="+mn-ea"/>
              </a:rPr>
              <a:t>真题训练</a:t>
            </a:r>
            <a:endParaRPr lang="zh-CN" altLang="en-US" sz="4000" b="1" dirty="0">
              <a:solidFill>
                <a:srgbClr val="002060"/>
              </a:solidFill>
              <a:latin typeface="微软雅黑" panose="020B0503020204020204" pitchFamily="34" charset="-122"/>
              <a:ea typeface="微软雅黑" panose="020B0503020204020204" pitchFamily="34" charset="-122"/>
              <a:sym typeface="+mn-ea"/>
            </a:endParaRPr>
          </a:p>
        </p:txBody>
      </p:sp>
      <p:sp>
        <p:nvSpPr>
          <p:cNvPr id="3" name="文本框 2"/>
          <p:cNvSpPr txBox="1"/>
          <p:nvPr/>
        </p:nvSpPr>
        <p:spPr>
          <a:xfrm>
            <a:off x="1165860" y="1247140"/>
            <a:ext cx="10368280" cy="3969385"/>
          </a:xfrm>
          <a:prstGeom prst="rect">
            <a:avLst/>
          </a:prstGeom>
          <a:noFill/>
        </p:spPr>
        <p:txBody>
          <a:bodyPr wrap="square" rtlCol="0" anchor="t">
            <a:spAutoFit/>
          </a:bodyPr>
          <a:p>
            <a:pPr marL="569595" indent="-569595" algn="l">
              <a:lnSpc>
                <a:spcPct val="150000"/>
              </a:lnSpc>
              <a:buClrTx/>
              <a:buSzTx/>
              <a:buFontTx/>
            </a:pPr>
            <a:r>
              <a:rPr lang="en-US" sz="2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10</a:t>
            </a:r>
            <a:r>
              <a:rPr lang="zh-CN" sz="2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研究小组设计了一款智能花盆，通过APP告知系统盆中正在种植的植物类型，系统就能根据植物生长特点和土壤的当前状态来判断是否给浇水装置发送执行命令。由此可以看出，该系统中最有可能用到了哪种传感器(   )</a:t>
            </a:r>
            <a:endParaRPr lang="zh-CN" sz="2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endParaRPr>
          </a:p>
          <a:p>
            <a:pPr marL="533400" indent="12065" algn="l">
              <a:lnSpc>
                <a:spcPct val="150000"/>
              </a:lnSpc>
              <a:buClrTx/>
              <a:buSzTx/>
              <a:buFontTx/>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A．环境温湿度传感器	B．光线传感器	</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533400" indent="12065" algn="l">
              <a:lnSpc>
                <a:spcPct val="150000"/>
              </a:lnSpc>
              <a:buClrTx/>
              <a:buSzTx/>
              <a:buFontTx/>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C．土壤干湿度传感器	D．液体浓度传感器</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 name="文本框 7"/>
          <p:cNvSpPr txBox="1"/>
          <p:nvPr/>
        </p:nvSpPr>
        <p:spPr>
          <a:xfrm>
            <a:off x="7232015" y="3361690"/>
            <a:ext cx="422275" cy="521970"/>
          </a:xfrm>
          <a:prstGeom prst="rect">
            <a:avLst/>
          </a:prstGeom>
          <a:noFill/>
        </p:spPr>
        <p:txBody>
          <a:bodyPr wrap="none" rtlCol="0">
            <a:spAutoFit/>
          </a:bodyPr>
          <a:p>
            <a:r>
              <a:rPr lang="en-US" altLang="zh-CN" sz="2800" b="1">
                <a:solidFill>
                  <a:srgbClr val="C00000"/>
                </a:solidFill>
                <a:latin typeface="微软雅黑" panose="020B0503020204020204" pitchFamily="34" charset="-122"/>
                <a:ea typeface="微软雅黑" panose="020B0503020204020204" pitchFamily="34" charset="-122"/>
              </a:rPr>
              <a:t>C</a:t>
            </a:r>
            <a:endParaRPr lang="en-US" altLang="zh-CN" sz="2800" b="1">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9" name="直接连接符 108"/>
          <p:cNvCxnSpPr>
            <a:stCxn id="42" idx="3"/>
            <a:endCxn id="103" idx="2"/>
          </p:cNvCxnSpPr>
          <p:nvPr/>
        </p:nvCxnSpPr>
        <p:spPr>
          <a:xfrm>
            <a:off x="5571725" y="3208144"/>
            <a:ext cx="2046343" cy="86282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a:stCxn id="53" idx="2"/>
            <a:endCxn id="145" idx="3"/>
          </p:cNvCxnSpPr>
          <p:nvPr/>
        </p:nvCxnSpPr>
        <p:spPr>
          <a:xfrm flipH="1">
            <a:off x="3951711" y="4990195"/>
            <a:ext cx="727586" cy="891785"/>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50" name="组合 49"/>
          <p:cNvGrpSpPr/>
          <p:nvPr/>
        </p:nvGrpSpPr>
        <p:grpSpPr>
          <a:xfrm>
            <a:off x="1425726" y="2594372"/>
            <a:ext cx="1893494" cy="966928"/>
            <a:chOff x="2466109" y="587288"/>
            <a:chExt cx="1925782" cy="983416"/>
          </a:xfrm>
        </p:grpSpPr>
        <p:sp>
          <p:nvSpPr>
            <p:cNvPr id="4" name="矩形 3"/>
            <p:cNvSpPr/>
            <p:nvPr/>
          </p:nvSpPr>
          <p:spPr>
            <a:xfrm>
              <a:off x="2466109" y="651164"/>
              <a:ext cx="1925782" cy="734291"/>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728454" y="1158864"/>
              <a:ext cx="124690" cy="12469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矩形 5"/>
            <p:cNvSpPr/>
            <p:nvPr/>
          </p:nvSpPr>
          <p:spPr>
            <a:xfrm>
              <a:off x="3290683" y="1158864"/>
              <a:ext cx="124690" cy="12469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3" name="组合 22"/>
            <p:cNvGrpSpPr/>
            <p:nvPr/>
          </p:nvGrpSpPr>
          <p:grpSpPr>
            <a:xfrm>
              <a:off x="3762849" y="587288"/>
              <a:ext cx="499220" cy="983416"/>
              <a:chOff x="3740727" y="674849"/>
              <a:chExt cx="401782" cy="725942"/>
            </a:xfrm>
          </p:grpSpPr>
          <p:grpSp>
            <p:nvGrpSpPr>
              <p:cNvPr id="20" name="组合 19"/>
              <p:cNvGrpSpPr/>
              <p:nvPr/>
            </p:nvGrpSpPr>
            <p:grpSpPr>
              <a:xfrm>
                <a:off x="3740727" y="870489"/>
                <a:ext cx="401782" cy="321002"/>
                <a:chOff x="3740727" y="870489"/>
                <a:chExt cx="401782" cy="321002"/>
              </a:xfrm>
            </p:grpSpPr>
            <p:sp>
              <p:nvSpPr>
                <p:cNvPr id="7" name="椭圆 6"/>
                <p:cNvSpPr/>
                <p:nvPr/>
              </p:nvSpPr>
              <p:spPr>
                <a:xfrm>
                  <a:off x="3740727" y="872836"/>
                  <a:ext cx="401782" cy="318655"/>
                </a:xfrm>
                <a:prstGeom prst="ellipse">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连接符 8"/>
                <p:cNvCxnSpPr>
                  <a:stCxn id="7" idx="2"/>
                  <a:endCxn id="7" idx="6"/>
                </p:cNvCxnSpPr>
                <p:nvPr/>
              </p:nvCxnSpPr>
              <p:spPr>
                <a:xfrm>
                  <a:off x="3740727" y="1032164"/>
                  <a:ext cx="401782"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a:stCxn id="7" idx="0"/>
                  <a:endCxn id="7" idx="4"/>
                </p:cNvCxnSpPr>
                <p:nvPr/>
              </p:nvCxnSpPr>
              <p:spPr>
                <a:xfrm>
                  <a:off x="3941618" y="872836"/>
                  <a:ext cx="0" cy="318655"/>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弧形 15"/>
                <p:cNvSpPr/>
                <p:nvPr/>
              </p:nvSpPr>
              <p:spPr>
                <a:xfrm>
                  <a:off x="3841172" y="872947"/>
                  <a:ext cx="214634" cy="318543"/>
                </a:xfrm>
                <a:prstGeom prst="arc">
                  <a:avLst>
                    <a:gd name="adj1" fmla="val 16200000"/>
                    <a:gd name="adj2" fmla="val 5154861"/>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7" name="弧形 16"/>
                <p:cNvSpPr/>
                <p:nvPr/>
              </p:nvSpPr>
              <p:spPr>
                <a:xfrm flipH="1">
                  <a:off x="3823965" y="870489"/>
                  <a:ext cx="214634" cy="318543"/>
                </a:xfrm>
                <a:prstGeom prst="arc">
                  <a:avLst>
                    <a:gd name="adj1" fmla="val 16200000"/>
                    <a:gd name="adj2" fmla="val 5154861"/>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sp>
            <p:nvSpPr>
              <p:cNvPr id="18" name="弧形 17"/>
              <p:cNvSpPr/>
              <p:nvPr/>
            </p:nvSpPr>
            <p:spPr>
              <a:xfrm rot="2960065" flipV="1">
                <a:off x="3790208" y="676403"/>
                <a:ext cx="293324" cy="290215"/>
              </a:xfrm>
              <a:prstGeom prst="arc">
                <a:avLst>
                  <a:gd name="adj1" fmla="val 16200000"/>
                  <a:gd name="adj2" fmla="val 698296"/>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9" name="弧形 18"/>
              <p:cNvSpPr/>
              <p:nvPr/>
            </p:nvSpPr>
            <p:spPr>
              <a:xfrm rot="18639935">
                <a:off x="3795128" y="1109021"/>
                <a:ext cx="293324" cy="290215"/>
              </a:xfrm>
              <a:prstGeom prst="arc">
                <a:avLst>
                  <a:gd name="adj1" fmla="val 16200000"/>
                  <a:gd name="adj2" fmla="val 698296"/>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sp>
          <p:nvSpPr>
            <p:cNvPr id="21" name="文本框 20"/>
            <p:cNvSpPr txBox="1"/>
            <p:nvPr/>
          </p:nvSpPr>
          <p:spPr>
            <a:xfrm>
              <a:off x="3100068" y="906260"/>
              <a:ext cx="457176" cy="261610"/>
            </a:xfrm>
            <a:prstGeom prst="rect">
              <a:avLst/>
            </a:prstGeom>
            <a:noFill/>
          </p:spPr>
          <p:txBody>
            <a:bodyPr wrap="none" rtlCol="0">
              <a:spAutoFit/>
            </a:bodyPr>
            <a:lstStyle/>
            <a:p>
              <a:r>
                <a:rPr lang="en-US" altLang="zh-CN" sz="1100" b="1" dirty="0" smtClean="0"/>
                <a:t>LAN</a:t>
              </a:r>
              <a:endParaRPr lang="zh-CN" altLang="en-US" sz="1100" b="1" dirty="0"/>
            </a:p>
          </p:txBody>
        </p:sp>
        <p:sp>
          <p:nvSpPr>
            <p:cNvPr id="22" name="文本框 21"/>
            <p:cNvSpPr txBox="1"/>
            <p:nvPr/>
          </p:nvSpPr>
          <p:spPr>
            <a:xfrm>
              <a:off x="2534906" y="913187"/>
              <a:ext cx="478016" cy="261610"/>
            </a:xfrm>
            <a:prstGeom prst="rect">
              <a:avLst/>
            </a:prstGeom>
            <a:noFill/>
          </p:spPr>
          <p:txBody>
            <a:bodyPr wrap="none" rtlCol="0">
              <a:spAutoFit/>
            </a:bodyPr>
            <a:lstStyle/>
            <a:p>
              <a:r>
                <a:rPr lang="en-US" altLang="zh-CN" sz="1100" b="1" dirty="0" smtClean="0"/>
                <a:t>LINE</a:t>
              </a:r>
              <a:endParaRPr lang="zh-CN" altLang="en-US" sz="1100" b="1" dirty="0"/>
            </a:p>
          </p:txBody>
        </p:sp>
        <p:sp>
          <p:nvSpPr>
            <p:cNvPr id="24" name="矩形 23"/>
            <p:cNvSpPr/>
            <p:nvPr/>
          </p:nvSpPr>
          <p:spPr>
            <a:xfrm>
              <a:off x="2595716" y="1385455"/>
              <a:ext cx="1677073" cy="672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9" name="组合 48"/>
          <p:cNvGrpSpPr/>
          <p:nvPr/>
        </p:nvGrpSpPr>
        <p:grpSpPr>
          <a:xfrm>
            <a:off x="4060098" y="2654499"/>
            <a:ext cx="1859438" cy="773938"/>
            <a:chOff x="5467406" y="651164"/>
            <a:chExt cx="1925782" cy="801552"/>
          </a:xfrm>
        </p:grpSpPr>
        <p:sp>
          <p:nvSpPr>
            <p:cNvPr id="25" name="矩形 24"/>
            <p:cNvSpPr/>
            <p:nvPr/>
          </p:nvSpPr>
          <p:spPr>
            <a:xfrm>
              <a:off x="5467406" y="651164"/>
              <a:ext cx="1925782" cy="734291"/>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5729751" y="1162218"/>
              <a:ext cx="124690" cy="12469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7" name="矩形 26"/>
            <p:cNvSpPr/>
            <p:nvPr/>
          </p:nvSpPr>
          <p:spPr>
            <a:xfrm>
              <a:off x="6291980" y="1162218"/>
              <a:ext cx="124690" cy="12469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文本框 36"/>
            <p:cNvSpPr txBox="1"/>
            <p:nvPr/>
          </p:nvSpPr>
          <p:spPr>
            <a:xfrm>
              <a:off x="6438792" y="923356"/>
              <a:ext cx="457176" cy="261610"/>
            </a:xfrm>
            <a:prstGeom prst="rect">
              <a:avLst/>
            </a:prstGeom>
            <a:noFill/>
          </p:spPr>
          <p:txBody>
            <a:bodyPr wrap="none" rtlCol="0">
              <a:spAutoFit/>
            </a:bodyPr>
            <a:lstStyle/>
            <a:p>
              <a:r>
                <a:rPr lang="en-US" altLang="zh-CN" sz="1100" b="1" dirty="0" smtClean="0"/>
                <a:t>LAN</a:t>
              </a:r>
              <a:endParaRPr lang="zh-CN" altLang="en-US" sz="1100" b="1" dirty="0"/>
            </a:p>
          </p:txBody>
        </p:sp>
        <p:sp>
          <p:nvSpPr>
            <p:cNvPr id="38" name="文本框 37"/>
            <p:cNvSpPr txBox="1"/>
            <p:nvPr/>
          </p:nvSpPr>
          <p:spPr>
            <a:xfrm>
              <a:off x="5536203" y="913187"/>
              <a:ext cx="524503" cy="261610"/>
            </a:xfrm>
            <a:prstGeom prst="rect">
              <a:avLst/>
            </a:prstGeom>
            <a:noFill/>
          </p:spPr>
          <p:txBody>
            <a:bodyPr wrap="none" rtlCol="0">
              <a:spAutoFit/>
            </a:bodyPr>
            <a:lstStyle/>
            <a:p>
              <a:r>
                <a:rPr lang="en-US" altLang="zh-CN" sz="1100" b="1" dirty="0" smtClean="0"/>
                <a:t>WAN</a:t>
              </a:r>
              <a:endParaRPr lang="zh-CN" altLang="en-US" sz="1100" b="1" dirty="0"/>
            </a:p>
          </p:txBody>
        </p:sp>
        <p:sp>
          <p:nvSpPr>
            <p:cNvPr id="39" name="矩形 38"/>
            <p:cNvSpPr/>
            <p:nvPr/>
          </p:nvSpPr>
          <p:spPr>
            <a:xfrm>
              <a:off x="5597013" y="1385455"/>
              <a:ext cx="1677073" cy="672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6513447" y="1162218"/>
              <a:ext cx="124690" cy="12469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6709448" y="1162218"/>
              <a:ext cx="124690" cy="12469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矩形 41"/>
            <p:cNvSpPr/>
            <p:nvPr/>
          </p:nvSpPr>
          <p:spPr>
            <a:xfrm>
              <a:off x="6908278" y="1162218"/>
              <a:ext cx="124690" cy="12469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4" name="肘形连接符 43"/>
            <p:cNvCxnSpPr>
              <a:stCxn id="27" idx="0"/>
              <a:endCxn id="37" idx="1"/>
            </p:cNvCxnSpPr>
            <p:nvPr/>
          </p:nvCxnSpPr>
          <p:spPr>
            <a:xfrm rot="5400000" flipH="1" flipV="1">
              <a:off x="6342530" y="1065957"/>
              <a:ext cx="108057" cy="84467"/>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8" name="肘形连接符 47"/>
            <p:cNvCxnSpPr>
              <a:stCxn id="42" idx="0"/>
              <a:endCxn id="37" idx="3"/>
            </p:cNvCxnSpPr>
            <p:nvPr/>
          </p:nvCxnSpPr>
          <p:spPr>
            <a:xfrm rot="16200000" flipV="1">
              <a:off x="6879268" y="1070862"/>
              <a:ext cx="108057" cy="74655"/>
            </a:xfrm>
            <a:prstGeom prst="bentConnector2">
              <a:avLst/>
            </a:prstGeom>
          </p:spPr>
          <p:style>
            <a:lnRef idx="1">
              <a:schemeClr val="accent1"/>
            </a:lnRef>
            <a:fillRef idx="0">
              <a:schemeClr val="accent1"/>
            </a:fillRef>
            <a:effectRef idx="0">
              <a:schemeClr val="accent1"/>
            </a:effectRef>
            <a:fontRef idx="minor">
              <a:schemeClr val="tx1"/>
            </a:fontRef>
          </p:style>
        </p:cxnSp>
      </p:grpSp>
      <p:grpSp>
        <p:nvGrpSpPr>
          <p:cNvPr id="75" name="组合 74"/>
          <p:cNvGrpSpPr/>
          <p:nvPr/>
        </p:nvGrpSpPr>
        <p:grpSpPr>
          <a:xfrm>
            <a:off x="4487010" y="4588342"/>
            <a:ext cx="1286577" cy="535501"/>
            <a:chOff x="7768154" y="689168"/>
            <a:chExt cx="1925782" cy="801552"/>
          </a:xfrm>
        </p:grpSpPr>
        <p:sp>
          <p:nvSpPr>
            <p:cNvPr id="52" name="矩形 51"/>
            <p:cNvSpPr/>
            <p:nvPr/>
          </p:nvSpPr>
          <p:spPr>
            <a:xfrm>
              <a:off x="7768154" y="689168"/>
              <a:ext cx="1925782" cy="734291"/>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矩形 52"/>
            <p:cNvSpPr/>
            <p:nvPr/>
          </p:nvSpPr>
          <p:spPr>
            <a:xfrm>
              <a:off x="7993629" y="1165982"/>
              <a:ext cx="124690" cy="12469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54" name="矩形 53"/>
            <p:cNvSpPr/>
            <p:nvPr/>
          </p:nvSpPr>
          <p:spPr>
            <a:xfrm>
              <a:off x="8575215" y="1165982"/>
              <a:ext cx="124690" cy="12469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矩形 56"/>
            <p:cNvSpPr/>
            <p:nvPr/>
          </p:nvSpPr>
          <p:spPr>
            <a:xfrm>
              <a:off x="7890387" y="1423459"/>
              <a:ext cx="1677073" cy="672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矩形 57"/>
            <p:cNvSpPr/>
            <p:nvPr/>
          </p:nvSpPr>
          <p:spPr>
            <a:xfrm>
              <a:off x="8769077" y="1165982"/>
              <a:ext cx="124690" cy="12469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矩形 58"/>
            <p:cNvSpPr/>
            <p:nvPr/>
          </p:nvSpPr>
          <p:spPr>
            <a:xfrm>
              <a:off x="8962939" y="1165982"/>
              <a:ext cx="124690" cy="12469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矩形 59"/>
            <p:cNvSpPr/>
            <p:nvPr/>
          </p:nvSpPr>
          <p:spPr>
            <a:xfrm>
              <a:off x="9156801" y="1165982"/>
              <a:ext cx="124690" cy="12469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矩形 62"/>
            <p:cNvSpPr/>
            <p:nvPr/>
          </p:nvSpPr>
          <p:spPr>
            <a:xfrm>
              <a:off x="8187491" y="1165982"/>
              <a:ext cx="124690" cy="12469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3" name="矩形 72"/>
            <p:cNvSpPr/>
            <p:nvPr/>
          </p:nvSpPr>
          <p:spPr>
            <a:xfrm>
              <a:off x="8381353" y="1165982"/>
              <a:ext cx="124690" cy="12469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4" name="矩形 73"/>
            <p:cNvSpPr/>
            <p:nvPr/>
          </p:nvSpPr>
          <p:spPr>
            <a:xfrm>
              <a:off x="9350664" y="1165982"/>
              <a:ext cx="124690" cy="12469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cxnSp>
        <p:nvCxnSpPr>
          <p:cNvPr id="77" name="肘形连接符 76"/>
          <p:cNvCxnSpPr>
            <a:stCxn id="6" idx="1"/>
            <a:endCxn id="38" idx="2"/>
          </p:cNvCxnSpPr>
          <p:nvPr/>
        </p:nvCxnSpPr>
        <p:spPr>
          <a:xfrm rot="10800000" flipH="1">
            <a:off x="2236474" y="3160093"/>
            <a:ext cx="2143267" cy="57573"/>
          </a:xfrm>
          <a:prstGeom prst="bentConnector4">
            <a:avLst>
              <a:gd name="adj1" fmla="val 2806"/>
              <a:gd name="adj2" fmla="val -614988"/>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a:stCxn id="40" idx="2"/>
            <a:endCxn id="52" idx="0"/>
          </p:cNvCxnSpPr>
          <p:nvPr/>
        </p:nvCxnSpPr>
        <p:spPr>
          <a:xfrm>
            <a:off x="5130299" y="3268341"/>
            <a:ext cx="0" cy="1320001"/>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pic>
        <p:nvPicPr>
          <p:cNvPr id="98" name="图片 97"/>
          <p:cNvPicPr>
            <a:picLocks noChangeAspect="1"/>
          </p:cNvPicPr>
          <p:nvPr/>
        </p:nvPicPr>
        <p:blipFill rotWithShape="1">
          <a:blip r:embed="rId1">
            <a:extLst>
              <a:ext uri="{28A0092B-C50C-407E-A947-70E740481C1C}">
                <a14:useLocalDpi xmlns:a14="http://schemas.microsoft.com/office/drawing/2010/main" val="0"/>
              </a:ext>
            </a:extLst>
          </a:blip>
          <a:srcRect l="38979" r="1" b="39938"/>
          <a:stretch>
            <a:fillRect/>
          </a:stretch>
        </p:blipFill>
        <p:spPr>
          <a:xfrm>
            <a:off x="8876856" y="1067155"/>
            <a:ext cx="3306155" cy="2281589"/>
          </a:xfrm>
          <a:prstGeom prst="rect">
            <a:avLst/>
          </a:prstGeom>
        </p:spPr>
      </p:pic>
      <p:pic>
        <p:nvPicPr>
          <p:cNvPr id="100" name="图片 99"/>
          <p:cNvPicPr>
            <a:picLocks noChangeAspect="1"/>
          </p:cNvPicPr>
          <p:nvPr/>
        </p:nvPicPr>
        <p:blipFill rotWithShape="1">
          <a:blip r:embed="rId2" cstate="print">
            <a:extLst>
              <a:ext uri="{28A0092B-C50C-407E-A947-70E740481C1C}">
                <a14:useLocalDpi xmlns:a14="http://schemas.microsoft.com/office/drawing/2010/main" val="0"/>
              </a:ext>
            </a:extLst>
          </a:blip>
          <a:srcRect l="12726" t="10587" r="13003" b="12106"/>
          <a:stretch>
            <a:fillRect/>
          </a:stretch>
        </p:blipFill>
        <p:spPr>
          <a:xfrm>
            <a:off x="441232" y="621057"/>
            <a:ext cx="745633" cy="776124"/>
          </a:xfrm>
          <a:prstGeom prst="ellipse">
            <a:avLst/>
          </a:prstGeom>
        </p:spPr>
      </p:pic>
      <p:sp>
        <p:nvSpPr>
          <p:cNvPr id="102" name="云形 101"/>
          <p:cNvSpPr/>
          <p:nvPr/>
        </p:nvSpPr>
        <p:spPr>
          <a:xfrm>
            <a:off x="2914706" y="819666"/>
            <a:ext cx="2161603" cy="577515"/>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solidFill>
                  <a:schemeClr val="tx1">
                    <a:lumMod val="95000"/>
                    <a:lumOff val="5000"/>
                  </a:schemeClr>
                </a:solidFill>
              </a:rPr>
              <a:t>云服务平台</a:t>
            </a:r>
            <a:endParaRPr lang="zh-CN" altLang="en-US" dirty="0">
              <a:solidFill>
                <a:schemeClr val="tx1">
                  <a:lumMod val="95000"/>
                  <a:lumOff val="5000"/>
                </a:schemeClr>
              </a:solidFill>
            </a:endParaRPr>
          </a:p>
        </p:txBody>
      </p:sp>
      <p:pic>
        <p:nvPicPr>
          <p:cNvPr id="103" name="图片 102"/>
          <p:cNvPicPr>
            <a:picLocks noChangeAspect="1"/>
          </p:cNvPicPr>
          <p:nvPr/>
        </p:nvPicPr>
        <p:blipFill>
          <a:blip r:embed="rId3"/>
          <a:stretch>
            <a:fillRect/>
          </a:stretch>
        </p:blipFill>
        <p:spPr>
          <a:xfrm>
            <a:off x="7119814" y="3208144"/>
            <a:ext cx="996507" cy="862829"/>
          </a:xfrm>
          <a:prstGeom prst="rect">
            <a:avLst/>
          </a:prstGeom>
        </p:spPr>
      </p:pic>
      <p:cxnSp>
        <p:nvCxnSpPr>
          <p:cNvPr id="105" name="直接连接符 104"/>
          <p:cNvCxnSpPr>
            <a:stCxn id="100" idx="4"/>
            <a:endCxn id="22" idx="2"/>
          </p:cNvCxnSpPr>
          <p:nvPr/>
        </p:nvCxnSpPr>
        <p:spPr>
          <a:xfrm>
            <a:off x="814049" y="1397181"/>
            <a:ext cx="914322" cy="177485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pic>
        <p:nvPicPr>
          <p:cNvPr id="107" name="图片 106"/>
          <p:cNvPicPr>
            <a:picLocks noChangeAspect="1"/>
          </p:cNvPicPr>
          <p:nvPr/>
        </p:nvPicPr>
        <p:blipFill>
          <a:blip r:embed="rId4"/>
          <a:stretch>
            <a:fillRect/>
          </a:stretch>
        </p:blipFill>
        <p:spPr>
          <a:xfrm>
            <a:off x="6644455" y="1328324"/>
            <a:ext cx="1414880" cy="1125285"/>
          </a:xfrm>
          <a:prstGeom prst="rect">
            <a:avLst/>
          </a:prstGeom>
        </p:spPr>
      </p:pic>
      <p:pic>
        <p:nvPicPr>
          <p:cNvPr id="112" name="图片 111"/>
          <p:cNvPicPr>
            <a:picLocks noChangeAspect="1"/>
          </p:cNvPicPr>
          <p:nvPr/>
        </p:nvPicPr>
        <p:blipFill>
          <a:blip r:embed="rId5"/>
          <a:stretch>
            <a:fillRect/>
          </a:stretch>
        </p:blipFill>
        <p:spPr>
          <a:xfrm>
            <a:off x="5773587" y="5256519"/>
            <a:ext cx="390525" cy="571500"/>
          </a:xfrm>
          <a:prstGeom prst="rect">
            <a:avLst/>
          </a:prstGeom>
        </p:spPr>
      </p:pic>
      <p:pic>
        <p:nvPicPr>
          <p:cNvPr id="114" name="图片 113"/>
          <p:cNvPicPr>
            <a:picLocks noChangeAspect="1"/>
          </p:cNvPicPr>
          <p:nvPr/>
        </p:nvPicPr>
        <p:blipFill>
          <a:blip r:embed="rId6"/>
          <a:stretch>
            <a:fillRect/>
          </a:stretch>
        </p:blipFill>
        <p:spPr>
          <a:xfrm>
            <a:off x="6296777" y="5660624"/>
            <a:ext cx="880899" cy="493962"/>
          </a:xfrm>
          <a:prstGeom prst="rect">
            <a:avLst/>
          </a:prstGeom>
        </p:spPr>
      </p:pic>
      <p:cxnSp>
        <p:nvCxnSpPr>
          <p:cNvPr id="115" name="直接连接符 114"/>
          <p:cNvCxnSpPr>
            <a:stCxn id="103" idx="3"/>
            <a:endCxn id="98" idx="2"/>
          </p:cNvCxnSpPr>
          <p:nvPr/>
        </p:nvCxnSpPr>
        <p:spPr>
          <a:xfrm flipV="1">
            <a:off x="8116321" y="3348744"/>
            <a:ext cx="2413613" cy="290815"/>
          </a:xfrm>
          <a:prstGeom prst="line">
            <a:avLst/>
          </a:prstGeom>
          <a:ln w="3810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127" name="直接连接符 126"/>
          <p:cNvCxnSpPr>
            <a:stCxn id="74" idx="3"/>
            <a:endCxn id="112" idx="0"/>
          </p:cNvCxnSpPr>
          <p:nvPr/>
        </p:nvCxnSpPr>
        <p:spPr>
          <a:xfrm>
            <a:off x="5627557" y="4948544"/>
            <a:ext cx="341293" cy="307975"/>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5" name="直接连接符 134"/>
          <p:cNvCxnSpPr>
            <a:stCxn id="100" idx="6"/>
            <a:endCxn id="102" idx="2"/>
          </p:cNvCxnSpPr>
          <p:nvPr/>
        </p:nvCxnSpPr>
        <p:spPr>
          <a:xfrm>
            <a:off x="1186865" y="1009119"/>
            <a:ext cx="1734546" cy="99305"/>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pic>
        <p:nvPicPr>
          <p:cNvPr id="145" name="图片 144"/>
          <p:cNvPicPr>
            <a:picLocks noChangeAspect="1"/>
          </p:cNvPicPr>
          <p:nvPr/>
        </p:nvPicPr>
        <p:blipFill>
          <a:blip r:embed="rId7"/>
          <a:stretch>
            <a:fillRect/>
          </a:stretch>
        </p:blipFill>
        <p:spPr>
          <a:xfrm>
            <a:off x="3373455" y="5609373"/>
            <a:ext cx="578256" cy="545213"/>
          </a:xfrm>
          <a:prstGeom prst="rect">
            <a:avLst/>
          </a:prstGeom>
        </p:spPr>
      </p:pic>
      <p:cxnSp>
        <p:nvCxnSpPr>
          <p:cNvPr id="150" name="直接连接符 149"/>
          <p:cNvCxnSpPr>
            <a:stCxn id="73" idx="2"/>
            <a:endCxn id="155" idx="3"/>
          </p:cNvCxnSpPr>
          <p:nvPr/>
        </p:nvCxnSpPr>
        <p:spPr>
          <a:xfrm>
            <a:off x="4938328" y="4990195"/>
            <a:ext cx="333059" cy="91346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pic>
        <p:nvPicPr>
          <p:cNvPr id="155" name="图片 154"/>
          <p:cNvPicPr>
            <a:picLocks noChangeAspect="1"/>
          </p:cNvPicPr>
          <p:nvPr/>
        </p:nvPicPr>
        <p:blipFill>
          <a:blip r:embed="rId7"/>
          <a:stretch>
            <a:fillRect/>
          </a:stretch>
        </p:blipFill>
        <p:spPr>
          <a:xfrm>
            <a:off x="4693131" y="5652724"/>
            <a:ext cx="578256" cy="501862"/>
          </a:xfrm>
          <a:prstGeom prst="rect">
            <a:avLst/>
          </a:prstGeom>
        </p:spPr>
      </p:pic>
      <p:sp>
        <p:nvSpPr>
          <p:cNvPr id="164" name="文本框 163"/>
          <p:cNvSpPr txBox="1"/>
          <p:nvPr/>
        </p:nvSpPr>
        <p:spPr>
          <a:xfrm>
            <a:off x="1683672" y="2202608"/>
            <a:ext cx="1569660" cy="369332"/>
          </a:xfrm>
          <a:prstGeom prst="rect">
            <a:avLst/>
          </a:prstGeom>
          <a:noFill/>
        </p:spPr>
        <p:txBody>
          <a:bodyPr wrap="none" rtlCol="0">
            <a:spAutoFit/>
          </a:bodyPr>
          <a:lstStyle/>
          <a:p>
            <a:r>
              <a:rPr lang="zh-CN" altLang="en-US" b="1" dirty="0" smtClean="0">
                <a:latin typeface="微软雅黑" panose="020B0503020204020204" pitchFamily="34" charset="-122"/>
                <a:ea typeface="微软雅黑" panose="020B0503020204020204" pitchFamily="34" charset="-122"/>
              </a:rPr>
              <a:t>宽带接入设备</a:t>
            </a:r>
            <a:endParaRPr lang="zh-CN" altLang="en-US" b="1" dirty="0">
              <a:latin typeface="微软雅黑" panose="020B0503020204020204" pitchFamily="34" charset="-122"/>
              <a:ea typeface="微软雅黑" panose="020B0503020204020204" pitchFamily="34" charset="-122"/>
            </a:endParaRPr>
          </a:p>
        </p:txBody>
      </p:sp>
      <p:sp>
        <p:nvSpPr>
          <p:cNvPr id="176" name="文本框 175"/>
          <p:cNvSpPr txBox="1"/>
          <p:nvPr/>
        </p:nvSpPr>
        <p:spPr>
          <a:xfrm>
            <a:off x="4518659" y="2214349"/>
            <a:ext cx="877163" cy="369332"/>
          </a:xfrm>
          <a:prstGeom prst="rect">
            <a:avLst/>
          </a:prstGeom>
          <a:noFill/>
        </p:spPr>
        <p:txBody>
          <a:bodyPr wrap="none" rtlCol="0">
            <a:spAutoFit/>
          </a:bodyPr>
          <a:lstStyle/>
          <a:p>
            <a:r>
              <a:rPr lang="zh-CN" altLang="en-US" b="1" dirty="0" smtClean="0">
                <a:latin typeface="微软雅黑" panose="020B0503020204020204" pitchFamily="34" charset="-122"/>
                <a:ea typeface="微软雅黑" panose="020B0503020204020204" pitchFamily="34" charset="-122"/>
              </a:rPr>
              <a:t>路由器</a:t>
            </a:r>
            <a:endParaRPr lang="zh-CN" altLang="en-US" b="1" dirty="0">
              <a:latin typeface="微软雅黑" panose="020B0503020204020204" pitchFamily="34" charset="-122"/>
              <a:ea typeface="微软雅黑" panose="020B0503020204020204" pitchFamily="34" charset="-122"/>
            </a:endParaRPr>
          </a:p>
        </p:txBody>
      </p:sp>
      <p:sp>
        <p:nvSpPr>
          <p:cNvPr id="177" name="文本框 176"/>
          <p:cNvSpPr txBox="1"/>
          <p:nvPr/>
        </p:nvSpPr>
        <p:spPr>
          <a:xfrm>
            <a:off x="4675854" y="4555919"/>
            <a:ext cx="877163" cy="369332"/>
          </a:xfrm>
          <a:prstGeom prst="rect">
            <a:avLst/>
          </a:prstGeom>
          <a:noFill/>
        </p:spPr>
        <p:txBody>
          <a:bodyPr wrap="none" rtlCol="0">
            <a:spAutoFit/>
          </a:bodyPr>
          <a:lstStyle/>
          <a:p>
            <a:r>
              <a:rPr lang="zh-CN" altLang="en-US" b="1" dirty="0" smtClean="0">
                <a:latin typeface="微软雅黑" panose="020B0503020204020204" pitchFamily="34" charset="-122"/>
                <a:ea typeface="微软雅黑" panose="020B0503020204020204" pitchFamily="34" charset="-122"/>
              </a:rPr>
              <a:t>交换机</a:t>
            </a:r>
            <a:endParaRPr lang="zh-CN" altLang="en-US" b="1" dirty="0">
              <a:latin typeface="微软雅黑" panose="020B0503020204020204" pitchFamily="34" charset="-122"/>
              <a:ea typeface="微软雅黑" panose="020B0503020204020204" pitchFamily="34" charset="-122"/>
            </a:endParaRPr>
          </a:p>
        </p:txBody>
      </p:sp>
      <p:sp>
        <p:nvSpPr>
          <p:cNvPr id="178" name="文本框 177"/>
          <p:cNvSpPr txBox="1"/>
          <p:nvPr/>
        </p:nvSpPr>
        <p:spPr>
          <a:xfrm>
            <a:off x="6717820" y="4026907"/>
            <a:ext cx="1800493" cy="369332"/>
          </a:xfrm>
          <a:prstGeom prst="rect">
            <a:avLst/>
          </a:prstGeom>
          <a:noFill/>
        </p:spPr>
        <p:txBody>
          <a:bodyPr wrap="none" rtlCol="0">
            <a:spAutoFit/>
          </a:bodyPr>
          <a:lstStyle/>
          <a:p>
            <a:r>
              <a:rPr lang="zh-CN" altLang="en-US" b="1" dirty="0" smtClean="0">
                <a:latin typeface="微软雅黑" panose="020B0503020204020204" pitchFamily="34" charset="-122"/>
                <a:ea typeface="微软雅黑" panose="020B0503020204020204" pitchFamily="34" charset="-122"/>
              </a:rPr>
              <a:t>家庭物联网网关</a:t>
            </a:r>
            <a:endParaRPr lang="zh-CN" altLang="en-US" b="1" dirty="0">
              <a:latin typeface="微软雅黑" panose="020B0503020204020204" pitchFamily="34" charset="-122"/>
              <a:ea typeface="微软雅黑" panose="020B0503020204020204" pitchFamily="34" charset="-122"/>
            </a:endParaRPr>
          </a:p>
        </p:txBody>
      </p:sp>
      <p:sp>
        <p:nvSpPr>
          <p:cNvPr id="179" name="文本框 178"/>
          <p:cNvSpPr txBox="1"/>
          <p:nvPr/>
        </p:nvSpPr>
        <p:spPr>
          <a:xfrm>
            <a:off x="6052153" y="5234478"/>
            <a:ext cx="797013" cy="307777"/>
          </a:xfrm>
          <a:prstGeom prst="rect">
            <a:avLst/>
          </a:prstGeom>
          <a:noFill/>
        </p:spPr>
        <p:txBody>
          <a:bodyPr wrap="none" rtlCol="0">
            <a:spAutoFit/>
          </a:bodyPr>
          <a:lstStyle/>
          <a:p>
            <a:r>
              <a:rPr lang="zh-CN" altLang="en-US" sz="1400" b="1" dirty="0" smtClean="0">
                <a:latin typeface="微软雅黑" panose="020B0503020204020204" pitchFamily="34" charset="-122"/>
                <a:ea typeface="微软雅黑" panose="020B0503020204020204" pitchFamily="34" charset="-122"/>
              </a:rPr>
              <a:t>无线</a:t>
            </a:r>
            <a:r>
              <a:rPr lang="en-US" altLang="zh-CN" sz="1400" b="1" dirty="0" smtClean="0">
                <a:latin typeface="微软雅黑" panose="020B0503020204020204" pitchFamily="34" charset="-122"/>
                <a:ea typeface="微软雅黑" panose="020B0503020204020204" pitchFamily="34" charset="-122"/>
              </a:rPr>
              <a:t>AP</a:t>
            </a:r>
            <a:endParaRPr lang="zh-CN" altLang="en-US" sz="1400" b="1" dirty="0">
              <a:latin typeface="微软雅黑" panose="020B0503020204020204" pitchFamily="34" charset="-122"/>
              <a:ea typeface="微软雅黑" panose="020B0503020204020204" pitchFamily="34" charset="-122"/>
            </a:endParaRPr>
          </a:p>
        </p:txBody>
      </p:sp>
      <p:sp>
        <p:nvSpPr>
          <p:cNvPr id="180" name="文本框 179"/>
          <p:cNvSpPr txBox="1"/>
          <p:nvPr/>
        </p:nvSpPr>
        <p:spPr>
          <a:xfrm>
            <a:off x="102090" y="2006269"/>
            <a:ext cx="1423916" cy="584775"/>
          </a:xfrm>
          <a:prstGeom prst="rect">
            <a:avLst/>
          </a:prstGeom>
          <a:noFill/>
          <a:ln>
            <a:solidFill>
              <a:srgbClr val="00B0F0"/>
            </a:solidFill>
          </a:ln>
        </p:spPr>
        <p:txBody>
          <a:bodyPr wrap="square" rtlCol="0">
            <a:spAutoFit/>
          </a:bodyPr>
          <a:lstStyle/>
          <a:p>
            <a:r>
              <a:rPr lang="zh-CN" altLang="en-US" sz="1600" dirty="0" smtClean="0">
                <a:latin typeface="微软雅黑" panose="020B0503020204020204" pitchFamily="34" charset="-122"/>
                <a:ea typeface="微软雅黑" panose="020B0503020204020204" pitchFamily="34" charset="-122"/>
              </a:rPr>
              <a:t>网络运营商动态分配</a:t>
            </a:r>
            <a:r>
              <a:rPr lang="en-US" altLang="zh-CN" sz="1600" dirty="0" smtClean="0">
                <a:latin typeface="微软雅黑" panose="020B0503020204020204" pitchFamily="34" charset="-122"/>
                <a:ea typeface="微软雅黑" panose="020B0503020204020204" pitchFamily="34" charset="-122"/>
              </a:rPr>
              <a:t>IP</a:t>
            </a:r>
            <a:r>
              <a:rPr lang="zh-CN" altLang="en-US" sz="1600" dirty="0" smtClean="0">
                <a:latin typeface="微软雅黑" panose="020B0503020204020204" pitchFamily="34" charset="-122"/>
                <a:ea typeface="微软雅黑" panose="020B0503020204020204" pitchFamily="34" charset="-122"/>
              </a:rPr>
              <a:t>地址：</a:t>
            </a:r>
            <a:endParaRPr lang="zh-CN" altLang="en-US" sz="1600" dirty="0">
              <a:latin typeface="微软雅黑" panose="020B0503020204020204" pitchFamily="34" charset="-122"/>
              <a:ea typeface="微软雅黑" panose="020B0503020204020204" pitchFamily="34" charset="-122"/>
            </a:endParaRPr>
          </a:p>
        </p:txBody>
      </p:sp>
      <p:sp>
        <p:nvSpPr>
          <p:cNvPr id="181" name="文本框 180"/>
          <p:cNvSpPr txBox="1"/>
          <p:nvPr/>
        </p:nvSpPr>
        <p:spPr>
          <a:xfrm>
            <a:off x="1381100" y="3668135"/>
            <a:ext cx="1667631" cy="584775"/>
          </a:xfrm>
          <a:prstGeom prst="rect">
            <a:avLst/>
          </a:prstGeom>
          <a:noFill/>
          <a:ln>
            <a:solidFill>
              <a:srgbClr val="00B0F0"/>
            </a:solidFill>
          </a:ln>
        </p:spPr>
        <p:txBody>
          <a:bodyPr wrap="square" rtlCol="0">
            <a:spAutoFit/>
          </a:bodyPr>
          <a:lstStyle/>
          <a:p>
            <a:r>
              <a:rPr lang="en-US" altLang="zh-CN" sz="1600" dirty="0" smtClean="0">
                <a:latin typeface="微软雅黑" panose="020B0503020204020204" pitchFamily="34" charset="-122"/>
                <a:ea typeface="微软雅黑" panose="020B0503020204020204" pitchFamily="34" charset="-122"/>
              </a:rPr>
              <a:t>LAN</a:t>
            </a:r>
            <a:r>
              <a:rPr lang="zh-CN" altLang="en-US" sz="1600" dirty="0" smtClean="0">
                <a:latin typeface="微软雅黑" panose="020B0503020204020204" pitchFamily="34" charset="-122"/>
                <a:ea typeface="微软雅黑" panose="020B0503020204020204" pitchFamily="34" charset="-122"/>
              </a:rPr>
              <a:t>端地址设置为</a:t>
            </a:r>
            <a:r>
              <a:rPr lang="en-US" altLang="zh-CN" sz="1600" b="1" dirty="0" smtClean="0">
                <a:solidFill>
                  <a:srgbClr val="C00000"/>
                </a:solidFill>
                <a:latin typeface="微软雅黑" panose="020B0503020204020204" pitchFamily="34" charset="-122"/>
                <a:ea typeface="微软雅黑" panose="020B0503020204020204" pitchFamily="34" charset="-122"/>
              </a:rPr>
              <a:t>192.168.0</a:t>
            </a:r>
            <a:r>
              <a:rPr lang="en-US" altLang="zh-CN" sz="1600" b="1" dirty="0" smtClean="0">
                <a:latin typeface="微软雅黑" panose="020B0503020204020204" pitchFamily="34" charset="-122"/>
                <a:ea typeface="微软雅黑" panose="020B0503020204020204" pitchFamily="34" charset="-122"/>
              </a:rPr>
              <a:t>.</a:t>
            </a:r>
            <a:r>
              <a:rPr lang="en-US" altLang="zh-CN" sz="1600" b="1" dirty="0" smtClean="0">
                <a:solidFill>
                  <a:srgbClr val="002060"/>
                </a:solidFill>
                <a:latin typeface="微软雅黑" panose="020B0503020204020204" pitchFamily="34" charset="-122"/>
                <a:ea typeface="微软雅黑" panose="020B0503020204020204" pitchFamily="34" charset="-122"/>
              </a:rPr>
              <a:t>1</a:t>
            </a:r>
            <a:endParaRPr lang="zh-CN" altLang="en-US" sz="1600" b="1" dirty="0">
              <a:solidFill>
                <a:srgbClr val="002060"/>
              </a:solidFill>
              <a:latin typeface="微软雅黑" panose="020B0503020204020204" pitchFamily="34" charset="-122"/>
              <a:ea typeface="微软雅黑" panose="020B0503020204020204" pitchFamily="34" charset="-122"/>
            </a:endParaRPr>
          </a:p>
        </p:txBody>
      </p:sp>
      <p:sp>
        <p:nvSpPr>
          <p:cNvPr id="182" name="文本框 181"/>
          <p:cNvSpPr txBox="1"/>
          <p:nvPr/>
        </p:nvSpPr>
        <p:spPr>
          <a:xfrm>
            <a:off x="3269444" y="3668135"/>
            <a:ext cx="1667631" cy="829945"/>
          </a:xfrm>
          <a:prstGeom prst="rect">
            <a:avLst/>
          </a:prstGeom>
          <a:noFill/>
          <a:ln>
            <a:solidFill>
              <a:srgbClr val="00B0F0"/>
            </a:solidFill>
          </a:ln>
        </p:spPr>
        <p:txBody>
          <a:bodyPr wrap="square" rtlCol="0">
            <a:spAutoFit/>
          </a:bodyPr>
          <a:lstStyle/>
          <a:p>
            <a:r>
              <a:rPr lang="en-US" altLang="zh-CN" sz="1600" dirty="0" smtClean="0">
                <a:latin typeface="微软雅黑" panose="020B0503020204020204" pitchFamily="34" charset="-122"/>
                <a:ea typeface="微软雅黑" panose="020B0503020204020204" pitchFamily="34" charset="-122"/>
              </a:rPr>
              <a:t>WAN</a:t>
            </a:r>
            <a:r>
              <a:rPr lang="zh-CN" altLang="en-US" sz="1600" dirty="0" smtClean="0">
                <a:latin typeface="微软雅黑" panose="020B0503020204020204" pitchFamily="34" charset="-122"/>
                <a:ea typeface="微软雅黑" panose="020B0503020204020204" pitchFamily="34" charset="-122"/>
              </a:rPr>
              <a:t>端地址设置为</a:t>
            </a:r>
            <a:r>
              <a:rPr lang="en-US" altLang="zh-CN" sz="1600" b="1" dirty="0">
                <a:solidFill>
                  <a:srgbClr val="C00000"/>
                </a:solidFill>
                <a:latin typeface="微软雅黑" panose="020B0503020204020204" pitchFamily="34" charset="-122"/>
                <a:ea typeface="微软雅黑" panose="020B0503020204020204" pitchFamily="34" charset="-122"/>
              </a:rPr>
              <a:t>192.168.0</a:t>
            </a:r>
            <a:r>
              <a:rPr lang="en-US" altLang="zh-CN" sz="1600" dirty="0" smtClean="0">
                <a:latin typeface="微软雅黑" panose="020B0503020204020204" pitchFamily="34" charset="-122"/>
                <a:ea typeface="微软雅黑" panose="020B0503020204020204" pitchFamily="34" charset="-122"/>
              </a:rPr>
              <a:t>.2</a:t>
            </a:r>
            <a:endParaRPr lang="zh-CN" altLang="en-US" sz="1600" dirty="0">
              <a:latin typeface="微软雅黑" panose="020B0503020204020204" pitchFamily="34" charset="-122"/>
              <a:ea typeface="微软雅黑" panose="020B0503020204020204" pitchFamily="34" charset="-122"/>
            </a:endParaRPr>
          </a:p>
        </p:txBody>
      </p:sp>
      <p:sp>
        <p:nvSpPr>
          <p:cNvPr id="183" name="文本框 182"/>
          <p:cNvSpPr txBox="1"/>
          <p:nvPr/>
        </p:nvSpPr>
        <p:spPr>
          <a:xfrm>
            <a:off x="5966438" y="2725779"/>
            <a:ext cx="1667631" cy="584775"/>
          </a:xfrm>
          <a:prstGeom prst="rect">
            <a:avLst/>
          </a:prstGeom>
          <a:noFill/>
          <a:ln>
            <a:solidFill>
              <a:srgbClr val="00B0F0"/>
            </a:solidFill>
          </a:ln>
        </p:spPr>
        <p:txBody>
          <a:bodyPr wrap="square" rtlCol="0">
            <a:spAutoFit/>
          </a:bodyPr>
          <a:lstStyle/>
          <a:p>
            <a:r>
              <a:rPr lang="en-US" altLang="zh-CN" sz="1600" dirty="0" smtClean="0">
                <a:latin typeface="微软雅黑" panose="020B0503020204020204" pitchFamily="34" charset="-122"/>
                <a:ea typeface="微软雅黑" panose="020B0503020204020204" pitchFamily="34" charset="-122"/>
              </a:rPr>
              <a:t>LAN</a:t>
            </a:r>
            <a:r>
              <a:rPr lang="zh-CN" altLang="en-US" sz="1600" dirty="0" smtClean="0">
                <a:latin typeface="微软雅黑" panose="020B0503020204020204" pitchFamily="34" charset="-122"/>
                <a:ea typeface="微软雅黑" panose="020B0503020204020204" pitchFamily="34" charset="-122"/>
              </a:rPr>
              <a:t>端地址设置为</a:t>
            </a:r>
            <a:r>
              <a:rPr lang="en-US" altLang="zh-CN" sz="1600" b="1" dirty="0">
                <a:solidFill>
                  <a:srgbClr val="C00000"/>
                </a:solidFill>
                <a:latin typeface="微软雅黑" panose="020B0503020204020204" pitchFamily="34" charset="-122"/>
                <a:ea typeface="微软雅黑" panose="020B0503020204020204" pitchFamily="34" charset="-122"/>
              </a:rPr>
              <a:t>192.168.1</a:t>
            </a:r>
            <a:r>
              <a:rPr lang="en-US" altLang="zh-CN" sz="1600" dirty="0" smtClean="0">
                <a:latin typeface="微软雅黑" panose="020B0503020204020204" pitchFamily="34" charset="-122"/>
                <a:ea typeface="微软雅黑" panose="020B0503020204020204" pitchFamily="34" charset="-122"/>
              </a:rPr>
              <a:t>.1</a:t>
            </a:r>
            <a:endParaRPr lang="zh-CN" altLang="en-US" sz="1600" dirty="0">
              <a:latin typeface="微软雅黑" panose="020B0503020204020204" pitchFamily="34" charset="-122"/>
              <a:ea typeface="微软雅黑" panose="020B0503020204020204" pitchFamily="34" charset="-122"/>
            </a:endParaRPr>
          </a:p>
        </p:txBody>
      </p:sp>
      <p:sp>
        <p:nvSpPr>
          <p:cNvPr id="184" name="文本框 183"/>
          <p:cNvSpPr txBox="1"/>
          <p:nvPr/>
        </p:nvSpPr>
        <p:spPr>
          <a:xfrm>
            <a:off x="2240309" y="6154586"/>
            <a:ext cx="1487186" cy="584775"/>
          </a:xfrm>
          <a:prstGeom prst="rect">
            <a:avLst/>
          </a:prstGeom>
          <a:noFill/>
          <a:ln>
            <a:solidFill>
              <a:srgbClr val="00B0F0"/>
            </a:solidFill>
          </a:ln>
        </p:spPr>
        <p:txBody>
          <a:bodyPr wrap="square" rtlCol="0">
            <a:spAutoFit/>
          </a:bodyPr>
          <a:lstStyle/>
          <a:p>
            <a:r>
              <a:rPr lang="en-US" altLang="zh-CN" sz="1600" dirty="0" smtClean="0">
                <a:latin typeface="微软雅黑" panose="020B0503020204020204" pitchFamily="34" charset="-122"/>
                <a:ea typeface="微软雅黑" panose="020B0503020204020204" pitchFamily="34" charset="-122"/>
              </a:rPr>
              <a:t>IP</a:t>
            </a:r>
            <a:r>
              <a:rPr lang="zh-CN" altLang="en-US" sz="1600" dirty="0" smtClean="0">
                <a:latin typeface="微软雅黑" panose="020B0503020204020204" pitchFamily="34" charset="-122"/>
                <a:ea typeface="微软雅黑" panose="020B0503020204020204" pitchFamily="34" charset="-122"/>
              </a:rPr>
              <a:t>地址设置为</a:t>
            </a:r>
            <a:r>
              <a:rPr lang="en-US" altLang="zh-CN" sz="1600" b="1" dirty="0">
                <a:solidFill>
                  <a:srgbClr val="C00000"/>
                </a:solidFill>
                <a:latin typeface="微软雅黑" panose="020B0503020204020204" pitchFamily="34" charset="-122"/>
                <a:ea typeface="微软雅黑" panose="020B0503020204020204" pitchFamily="34" charset="-122"/>
              </a:rPr>
              <a:t>192.168.1.</a:t>
            </a:r>
            <a:r>
              <a:rPr lang="en-US" altLang="zh-CN" sz="1600" dirty="0" smtClean="0">
                <a:latin typeface="微软雅黑" panose="020B0503020204020204" pitchFamily="34" charset="-122"/>
                <a:ea typeface="微软雅黑" panose="020B0503020204020204" pitchFamily="34" charset="-122"/>
              </a:rPr>
              <a:t>2</a:t>
            </a:r>
            <a:endParaRPr lang="zh-CN" altLang="en-US" sz="1600" dirty="0">
              <a:latin typeface="微软雅黑" panose="020B0503020204020204" pitchFamily="34" charset="-122"/>
              <a:ea typeface="微软雅黑" panose="020B0503020204020204" pitchFamily="34" charset="-122"/>
            </a:endParaRPr>
          </a:p>
        </p:txBody>
      </p:sp>
      <p:sp>
        <p:nvSpPr>
          <p:cNvPr id="185" name="文本框 184"/>
          <p:cNvSpPr txBox="1"/>
          <p:nvPr/>
        </p:nvSpPr>
        <p:spPr>
          <a:xfrm>
            <a:off x="4229694" y="6189955"/>
            <a:ext cx="1543893" cy="584775"/>
          </a:xfrm>
          <a:prstGeom prst="rect">
            <a:avLst/>
          </a:prstGeom>
          <a:noFill/>
          <a:ln>
            <a:solidFill>
              <a:srgbClr val="00B0F0"/>
            </a:solidFill>
          </a:ln>
        </p:spPr>
        <p:txBody>
          <a:bodyPr wrap="square" rtlCol="0">
            <a:spAutoFit/>
          </a:bodyPr>
          <a:lstStyle/>
          <a:p>
            <a:r>
              <a:rPr lang="en-US" altLang="zh-CN" sz="1600" dirty="0" smtClean="0">
                <a:latin typeface="微软雅黑" panose="020B0503020204020204" pitchFamily="34" charset="-122"/>
                <a:ea typeface="微软雅黑" panose="020B0503020204020204" pitchFamily="34" charset="-122"/>
              </a:rPr>
              <a:t>IP</a:t>
            </a:r>
            <a:r>
              <a:rPr lang="zh-CN" altLang="en-US" sz="1600" dirty="0" smtClean="0">
                <a:latin typeface="微软雅黑" panose="020B0503020204020204" pitchFamily="34" charset="-122"/>
                <a:ea typeface="微软雅黑" panose="020B0503020204020204" pitchFamily="34" charset="-122"/>
              </a:rPr>
              <a:t>地址设置为</a:t>
            </a:r>
            <a:r>
              <a:rPr lang="en-US" altLang="zh-CN" sz="1600" b="1" dirty="0">
                <a:solidFill>
                  <a:srgbClr val="C00000"/>
                </a:solidFill>
                <a:latin typeface="微软雅黑" panose="020B0503020204020204" pitchFamily="34" charset="-122"/>
                <a:ea typeface="微软雅黑" panose="020B0503020204020204" pitchFamily="34" charset="-122"/>
              </a:rPr>
              <a:t>192.168.1.</a:t>
            </a:r>
            <a:r>
              <a:rPr lang="en-US" altLang="zh-CN" sz="1600" dirty="0" smtClean="0">
                <a:latin typeface="微软雅黑" panose="020B0503020204020204" pitchFamily="34" charset="-122"/>
                <a:ea typeface="微软雅黑" panose="020B0503020204020204" pitchFamily="34" charset="-122"/>
              </a:rPr>
              <a:t>3</a:t>
            </a:r>
            <a:endParaRPr lang="zh-CN" altLang="en-US" sz="1600" dirty="0">
              <a:latin typeface="微软雅黑" panose="020B0503020204020204" pitchFamily="34" charset="-122"/>
              <a:ea typeface="微软雅黑" panose="020B0503020204020204" pitchFamily="34" charset="-122"/>
            </a:endParaRPr>
          </a:p>
        </p:txBody>
      </p:sp>
      <p:sp>
        <p:nvSpPr>
          <p:cNvPr id="186" name="文本框 185"/>
          <p:cNvSpPr txBox="1"/>
          <p:nvPr/>
        </p:nvSpPr>
        <p:spPr>
          <a:xfrm>
            <a:off x="7287388" y="5767787"/>
            <a:ext cx="1808486" cy="584775"/>
          </a:xfrm>
          <a:prstGeom prst="rect">
            <a:avLst/>
          </a:prstGeom>
          <a:noFill/>
          <a:ln>
            <a:solidFill>
              <a:srgbClr val="00B0F0"/>
            </a:solidFill>
          </a:ln>
        </p:spPr>
        <p:txBody>
          <a:bodyPr wrap="square" rtlCol="0">
            <a:spAutoFit/>
          </a:bodyPr>
          <a:lstStyle/>
          <a:p>
            <a:r>
              <a:rPr lang="en-US" altLang="zh-CN" sz="1600" dirty="0" smtClean="0">
                <a:latin typeface="微软雅黑" panose="020B0503020204020204" pitchFamily="34" charset="-122"/>
                <a:ea typeface="微软雅黑" panose="020B0503020204020204" pitchFamily="34" charset="-122"/>
              </a:rPr>
              <a:t>IP</a:t>
            </a:r>
            <a:r>
              <a:rPr lang="zh-CN" altLang="en-US" sz="1600" dirty="0" smtClean="0">
                <a:latin typeface="微软雅黑" panose="020B0503020204020204" pitchFamily="34" charset="-122"/>
                <a:ea typeface="微软雅黑" panose="020B0503020204020204" pitchFamily="34" charset="-122"/>
              </a:rPr>
              <a:t>地址设置为</a:t>
            </a:r>
            <a:r>
              <a:rPr lang="zh-CN" altLang="en-US" sz="1600" dirty="0" smtClean="0">
                <a:solidFill>
                  <a:srgbClr val="C00000"/>
                </a:solidFill>
                <a:latin typeface="微软雅黑" panose="020B0503020204020204" pitchFamily="34" charset="-122"/>
                <a:ea typeface="微软雅黑" panose="020B0503020204020204" pitchFamily="34" charset="-122"/>
              </a:rPr>
              <a:t>自动获取</a:t>
            </a:r>
            <a:r>
              <a:rPr lang="en-US" altLang="zh-CN" sz="1600" b="1" dirty="0" smtClean="0">
                <a:solidFill>
                  <a:srgbClr val="C00000"/>
                </a:solidFill>
                <a:latin typeface="微软雅黑" panose="020B0503020204020204" pitchFamily="34" charset="-122"/>
                <a:ea typeface="微软雅黑" panose="020B0503020204020204" pitchFamily="34" charset="-122"/>
              </a:rPr>
              <a:t>192.168.1</a:t>
            </a:r>
            <a:r>
              <a:rPr lang="en-US" altLang="zh-CN" sz="1600" dirty="0" smtClean="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X</a:t>
            </a:r>
            <a:endParaRPr lang="zh-CN" altLang="en-US" sz="1600" dirty="0">
              <a:latin typeface="微软雅黑" panose="020B0503020204020204" pitchFamily="34" charset="-122"/>
              <a:ea typeface="微软雅黑" panose="020B0503020204020204" pitchFamily="34" charset="-122"/>
            </a:endParaRPr>
          </a:p>
        </p:txBody>
      </p:sp>
      <p:sp>
        <p:nvSpPr>
          <p:cNvPr id="188" name="任意多边形 187"/>
          <p:cNvSpPr/>
          <p:nvPr/>
        </p:nvSpPr>
        <p:spPr>
          <a:xfrm>
            <a:off x="-211590" y="1828616"/>
            <a:ext cx="5070396" cy="2770302"/>
          </a:xfrm>
          <a:custGeom>
            <a:avLst/>
            <a:gdLst>
              <a:gd name="connsiteX0" fmla="*/ 705853 w 5406190"/>
              <a:gd name="connsiteY0" fmla="*/ 0 h 3005009"/>
              <a:gd name="connsiteX1" fmla="*/ 3031958 w 5406190"/>
              <a:gd name="connsiteY1" fmla="*/ 16042 h 3005009"/>
              <a:gd name="connsiteX2" fmla="*/ 3112168 w 5406190"/>
              <a:gd name="connsiteY2" fmla="*/ 32084 h 3005009"/>
              <a:gd name="connsiteX3" fmla="*/ 3609474 w 5406190"/>
              <a:gd name="connsiteY3" fmla="*/ 48126 h 3005009"/>
              <a:gd name="connsiteX4" fmla="*/ 4010526 w 5406190"/>
              <a:gd name="connsiteY4" fmla="*/ 64168 h 3005009"/>
              <a:gd name="connsiteX5" fmla="*/ 4074695 w 5406190"/>
              <a:gd name="connsiteY5" fmla="*/ 80210 h 3005009"/>
              <a:gd name="connsiteX6" fmla="*/ 4186990 w 5406190"/>
              <a:gd name="connsiteY6" fmla="*/ 96252 h 3005009"/>
              <a:gd name="connsiteX7" fmla="*/ 4251158 w 5406190"/>
              <a:gd name="connsiteY7" fmla="*/ 128336 h 3005009"/>
              <a:gd name="connsiteX8" fmla="*/ 4331368 w 5406190"/>
              <a:gd name="connsiteY8" fmla="*/ 144379 h 3005009"/>
              <a:gd name="connsiteX9" fmla="*/ 4379495 w 5406190"/>
              <a:gd name="connsiteY9" fmla="*/ 160421 h 3005009"/>
              <a:gd name="connsiteX10" fmla="*/ 4427621 w 5406190"/>
              <a:gd name="connsiteY10" fmla="*/ 192505 h 3005009"/>
              <a:gd name="connsiteX11" fmla="*/ 4523874 w 5406190"/>
              <a:gd name="connsiteY11" fmla="*/ 224589 h 3005009"/>
              <a:gd name="connsiteX12" fmla="*/ 4620126 w 5406190"/>
              <a:gd name="connsiteY12" fmla="*/ 288757 h 3005009"/>
              <a:gd name="connsiteX13" fmla="*/ 4716379 w 5406190"/>
              <a:gd name="connsiteY13" fmla="*/ 352926 h 3005009"/>
              <a:gd name="connsiteX14" fmla="*/ 4796590 w 5406190"/>
              <a:gd name="connsiteY14" fmla="*/ 449179 h 3005009"/>
              <a:gd name="connsiteX15" fmla="*/ 4876800 w 5406190"/>
              <a:gd name="connsiteY15" fmla="*/ 529389 h 3005009"/>
              <a:gd name="connsiteX16" fmla="*/ 4908884 w 5406190"/>
              <a:gd name="connsiteY16" fmla="*/ 625642 h 3005009"/>
              <a:gd name="connsiteX17" fmla="*/ 4940968 w 5406190"/>
              <a:gd name="connsiteY17" fmla="*/ 673768 h 3005009"/>
              <a:gd name="connsiteX18" fmla="*/ 4973053 w 5406190"/>
              <a:gd name="connsiteY18" fmla="*/ 786063 h 3005009"/>
              <a:gd name="connsiteX19" fmla="*/ 4989095 w 5406190"/>
              <a:gd name="connsiteY19" fmla="*/ 834189 h 3005009"/>
              <a:gd name="connsiteX20" fmla="*/ 5005137 w 5406190"/>
              <a:gd name="connsiteY20" fmla="*/ 898357 h 3005009"/>
              <a:gd name="connsiteX21" fmla="*/ 5053263 w 5406190"/>
              <a:gd name="connsiteY21" fmla="*/ 994610 h 3005009"/>
              <a:gd name="connsiteX22" fmla="*/ 5085347 w 5406190"/>
              <a:gd name="connsiteY22" fmla="*/ 1090863 h 3005009"/>
              <a:gd name="connsiteX23" fmla="*/ 5117432 w 5406190"/>
              <a:gd name="connsiteY23" fmla="*/ 1187115 h 3005009"/>
              <a:gd name="connsiteX24" fmla="*/ 5133474 w 5406190"/>
              <a:gd name="connsiteY24" fmla="*/ 1235242 h 3005009"/>
              <a:gd name="connsiteX25" fmla="*/ 5181600 w 5406190"/>
              <a:gd name="connsiteY25" fmla="*/ 1331494 h 3005009"/>
              <a:gd name="connsiteX26" fmla="*/ 5197642 w 5406190"/>
              <a:gd name="connsiteY26" fmla="*/ 1459831 h 3005009"/>
              <a:gd name="connsiteX27" fmla="*/ 5229726 w 5406190"/>
              <a:gd name="connsiteY27" fmla="*/ 1556084 h 3005009"/>
              <a:gd name="connsiteX28" fmla="*/ 5261811 w 5406190"/>
              <a:gd name="connsiteY28" fmla="*/ 1764631 h 3005009"/>
              <a:gd name="connsiteX29" fmla="*/ 5293895 w 5406190"/>
              <a:gd name="connsiteY29" fmla="*/ 1860884 h 3005009"/>
              <a:gd name="connsiteX30" fmla="*/ 5309937 w 5406190"/>
              <a:gd name="connsiteY30" fmla="*/ 1909010 h 3005009"/>
              <a:gd name="connsiteX31" fmla="*/ 5325979 w 5406190"/>
              <a:gd name="connsiteY31" fmla="*/ 1957136 h 3005009"/>
              <a:gd name="connsiteX32" fmla="*/ 5358063 w 5406190"/>
              <a:gd name="connsiteY32" fmla="*/ 1989221 h 3005009"/>
              <a:gd name="connsiteX33" fmla="*/ 5390147 w 5406190"/>
              <a:gd name="connsiteY33" fmla="*/ 2117557 h 3005009"/>
              <a:gd name="connsiteX34" fmla="*/ 5406190 w 5406190"/>
              <a:gd name="connsiteY34" fmla="*/ 2165684 h 3005009"/>
              <a:gd name="connsiteX35" fmla="*/ 5390147 w 5406190"/>
              <a:gd name="connsiteY35" fmla="*/ 2454442 h 3005009"/>
              <a:gd name="connsiteX36" fmla="*/ 5277853 w 5406190"/>
              <a:gd name="connsiteY36" fmla="*/ 2598821 h 3005009"/>
              <a:gd name="connsiteX37" fmla="*/ 5229726 w 5406190"/>
              <a:gd name="connsiteY37" fmla="*/ 2630905 h 3005009"/>
              <a:gd name="connsiteX38" fmla="*/ 5181600 w 5406190"/>
              <a:gd name="connsiteY38" fmla="*/ 2646947 h 3005009"/>
              <a:gd name="connsiteX39" fmla="*/ 5021179 w 5406190"/>
              <a:gd name="connsiteY39" fmla="*/ 2743200 h 3005009"/>
              <a:gd name="connsiteX40" fmla="*/ 4940968 w 5406190"/>
              <a:gd name="connsiteY40" fmla="*/ 2759242 h 3005009"/>
              <a:gd name="connsiteX41" fmla="*/ 4876800 w 5406190"/>
              <a:gd name="connsiteY41" fmla="*/ 2775284 h 3005009"/>
              <a:gd name="connsiteX42" fmla="*/ 4780547 w 5406190"/>
              <a:gd name="connsiteY42" fmla="*/ 2807368 h 3005009"/>
              <a:gd name="connsiteX43" fmla="*/ 4732421 w 5406190"/>
              <a:gd name="connsiteY43" fmla="*/ 2823410 h 3005009"/>
              <a:gd name="connsiteX44" fmla="*/ 4620126 w 5406190"/>
              <a:gd name="connsiteY44" fmla="*/ 2839452 h 3005009"/>
              <a:gd name="connsiteX45" fmla="*/ 4523874 w 5406190"/>
              <a:gd name="connsiteY45" fmla="*/ 2855494 h 3005009"/>
              <a:gd name="connsiteX46" fmla="*/ 4379495 w 5406190"/>
              <a:gd name="connsiteY46" fmla="*/ 2871536 h 3005009"/>
              <a:gd name="connsiteX47" fmla="*/ 4315326 w 5406190"/>
              <a:gd name="connsiteY47" fmla="*/ 2887579 h 3005009"/>
              <a:gd name="connsiteX48" fmla="*/ 4267200 w 5406190"/>
              <a:gd name="connsiteY48" fmla="*/ 2903621 h 3005009"/>
              <a:gd name="connsiteX49" fmla="*/ 3898232 w 5406190"/>
              <a:gd name="connsiteY49" fmla="*/ 2919663 h 3005009"/>
              <a:gd name="connsiteX50" fmla="*/ 2999874 w 5406190"/>
              <a:gd name="connsiteY50" fmla="*/ 2951747 h 3005009"/>
              <a:gd name="connsiteX51" fmla="*/ 465221 w 5406190"/>
              <a:gd name="connsiteY51" fmla="*/ 2951747 h 3005009"/>
              <a:gd name="connsiteX52" fmla="*/ 368968 w 5406190"/>
              <a:gd name="connsiteY52" fmla="*/ 2935705 h 3005009"/>
              <a:gd name="connsiteX53" fmla="*/ 144379 w 5406190"/>
              <a:gd name="connsiteY53" fmla="*/ 2903621 h 3005009"/>
              <a:gd name="connsiteX54" fmla="*/ 0 w 5406190"/>
              <a:gd name="connsiteY54" fmla="*/ 2887579 h 3005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5406190" h="3005009">
                <a:moveTo>
                  <a:pt x="705853" y="0"/>
                </a:moveTo>
                <a:lnTo>
                  <a:pt x="3031958" y="16042"/>
                </a:lnTo>
                <a:cubicBezTo>
                  <a:pt x="3059222" y="16406"/>
                  <a:pt x="3084944" y="30572"/>
                  <a:pt x="3112168" y="32084"/>
                </a:cubicBezTo>
                <a:cubicBezTo>
                  <a:pt x="3277768" y="41284"/>
                  <a:pt x="3443725" y="42206"/>
                  <a:pt x="3609474" y="48126"/>
                </a:cubicBezTo>
                <a:lnTo>
                  <a:pt x="4010526" y="64168"/>
                </a:lnTo>
                <a:cubicBezTo>
                  <a:pt x="4031916" y="69515"/>
                  <a:pt x="4053003" y="76266"/>
                  <a:pt x="4074695" y="80210"/>
                </a:cubicBezTo>
                <a:cubicBezTo>
                  <a:pt x="4111897" y="86974"/>
                  <a:pt x="4150511" y="86303"/>
                  <a:pt x="4186990" y="96252"/>
                </a:cubicBezTo>
                <a:cubicBezTo>
                  <a:pt x="4210061" y="102544"/>
                  <a:pt x="4228471" y="120774"/>
                  <a:pt x="4251158" y="128336"/>
                </a:cubicBezTo>
                <a:cubicBezTo>
                  <a:pt x="4277025" y="136958"/>
                  <a:pt x="4304916" y="137766"/>
                  <a:pt x="4331368" y="144379"/>
                </a:cubicBezTo>
                <a:cubicBezTo>
                  <a:pt x="4347773" y="148480"/>
                  <a:pt x="4363453" y="155074"/>
                  <a:pt x="4379495" y="160421"/>
                </a:cubicBezTo>
                <a:cubicBezTo>
                  <a:pt x="4395537" y="171116"/>
                  <a:pt x="4410003" y="184675"/>
                  <a:pt x="4427621" y="192505"/>
                </a:cubicBezTo>
                <a:cubicBezTo>
                  <a:pt x="4458526" y="206240"/>
                  <a:pt x="4523874" y="224589"/>
                  <a:pt x="4523874" y="224589"/>
                </a:cubicBezTo>
                <a:cubicBezTo>
                  <a:pt x="4630680" y="331395"/>
                  <a:pt x="4515652" y="230716"/>
                  <a:pt x="4620126" y="288757"/>
                </a:cubicBezTo>
                <a:cubicBezTo>
                  <a:pt x="4653834" y="307484"/>
                  <a:pt x="4716379" y="352926"/>
                  <a:pt x="4716379" y="352926"/>
                </a:cubicBezTo>
                <a:cubicBezTo>
                  <a:pt x="4796037" y="472413"/>
                  <a:pt x="4693657" y="325660"/>
                  <a:pt x="4796590" y="449179"/>
                </a:cubicBezTo>
                <a:cubicBezTo>
                  <a:pt x="4863432" y="529389"/>
                  <a:pt x="4788569" y="470568"/>
                  <a:pt x="4876800" y="529389"/>
                </a:cubicBezTo>
                <a:cubicBezTo>
                  <a:pt x="4887495" y="561473"/>
                  <a:pt x="4890124" y="597502"/>
                  <a:pt x="4908884" y="625642"/>
                </a:cubicBezTo>
                <a:cubicBezTo>
                  <a:pt x="4919579" y="641684"/>
                  <a:pt x="4932346" y="656523"/>
                  <a:pt x="4940968" y="673768"/>
                </a:cubicBezTo>
                <a:cubicBezTo>
                  <a:pt x="4953793" y="699417"/>
                  <a:pt x="4966197" y="762068"/>
                  <a:pt x="4973053" y="786063"/>
                </a:cubicBezTo>
                <a:cubicBezTo>
                  <a:pt x="4977698" y="802322"/>
                  <a:pt x="4984450" y="817930"/>
                  <a:pt x="4989095" y="834189"/>
                </a:cubicBezTo>
                <a:cubicBezTo>
                  <a:pt x="4995152" y="855388"/>
                  <a:pt x="4999080" y="877158"/>
                  <a:pt x="5005137" y="898357"/>
                </a:cubicBezTo>
                <a:cubicBezTo>
                  <a:pt x="5040241" y="1021223"/>
                  <a:pt x="4997016" y="868054"/>
                  <a:pt x="5053263" y="994610"/>
                </a:cubicBezTo>
                <a:cubicBezTo>
                  <a:pt x="5066998" y="1025515"/>
                  <a:pt x="5074652" y="1058779"/>
                  <a:pt x="5085347" y="1090863"/>
                </a:cubicBezTo>
                <a:lnTo>
                  <a:pt x="5117432" y="1187115"/>
                </a:lnTo>
                <a:cubicBezTo>
                  <a:pt x="5122779" y="1203157"/>
                  <a:pt x="5124094" y="1221172"/>
                  <a:pt x="5133474" y="1235242"/>
                </a:cubicBezTo>
                <a:cubicBezTo>
                  <a:pt x="5174938" y="1297438"/>
                  <a:pt x="5159461" y="1265077"/>
                  <a:pt x="5181600" y="1331494"/>
                </a:cubicBezTo>
                <a:cubicBezTo>
                  <a:pt x="5186947" y="1374273"/>
                  <a:pt x="5188609" y="1417676"/>
                  <a:pt x="5197642" y="1459831"/>
                </a:cubicBezTo>
                <a:cubicBezTo>
                  <a:pt x="5204728" y="1492900"/>
                  <a:pt x="5229726" y="1556084"/>
                  <a:pt x="5229726" y="1556084"/>
                </a:cubicBezTo>
                <a:cubicBezTo>
                  <a:pt x="5233120" y="1579845"/>
                  <a:pt x="5254388" y="1734940"/>
                  <a:pt x="5261811" y="1764631"/>
                </a:cubicBezTo>
                <a:cubicBezTo>
                  <a:pt x="5270014" y="1797441"/>
                  <a:pt x="5283200" y="1828800"/>
                  <a:pt x="5293895" y="1860884"/>
                </a:cubicBezTo>
                <a:lnTo>
                  <a:pt x="5309937" y="1909010"/>
                </a:lnTo>
                <a:cubicBezTo>
                  <a:pt x="5315284" y="1925052"/>
                  <a:pt x="5314022" y="1945179"/>
                  <a:pt x="5325979" y="1957136"/>
                </a:cubicBezTo>
                <a:lnTo>
                  <a:pt x="5358063" y="1989221"/>
                </a:lnTo>
                <a:cubicBezTo>
                  <a:pt x="5394735" y="2099237"/>
                  <a:pt x="5351427" y="1962680"/>
                  <a:pt x="5390147" y="2117557"/>
                </a:cubicBezTo>
                <a:cubicBezTo>
                  <a:pt x="5394248" y="2133962"/>
                  <a:pt x="5400842" y="2149642"/>
                  <a:pt x="5406190" y="2165684"/>
                </a:cubicBezTo>
                <a:cubicBezTo>
                  <a:pt x="5400842" y="2261937"/>
                  <a:pt x="5409809" y="2360067"/>
                  <a:pt x="5390147" y="2454442"/>
                </a:cubicBezTo>
                <a:cubicBezTo>
                  <a:pt x="5382632" y="2490514"/>
                  <a:pt x="5312509" y="2569941"/>
                  <a:pt x="5277853" y="2598821"/>
                </a:cubicBezTo>
                <a:cubicBezTo>
                  <a:pt x="5263041" y="2611164"/>
                  <a:pt x="5246971" y="2622283"/>
                  <a:pt x="5229726" y="2630905"/>
                </a:cubicBezTo>
                <a:cubicBezTo>
                  <a:pt x="5214601" y="2638467"/>
                  <a:pt x="5196382" y="2638735"/>
                  <a:pt x="5181600" y="2646947"/>
                </a:cubicBezTo>
                <a:cubicBezTo>
                  <a:pt x="5126696" y="2677449"/>
                  <a:pt x="5081853" y="2722975"/>
                  <a:pt x="5021179" y="2743200"/>
                </a:cubicBezTo>
                <a:cubicBezTo>
                  <a:pt x="4995312" y="2751823"/>
                  <a:pt x="4967585" y="2753327"/>
                  <a:pt x="4940968" y="2759242"/>
                </a:cubicBezTo>
                <a:cubicBezTo>
                  <a:pt x="4919445" y="2764025"/>
                  <a:pt x="4897918" y="2768949"/>
                  <a:pt x="4876800" y="2775284"/>
                </a:cubicBezTo>
                <a:cubicBezTo>
                  <a:pt x="4844406" y="2785002"/>
                  <a:pt x="4812631" y="2796673"/>
                  <a:pt x="4780547" y="2807368"/>
                </a:cubicBezTo>
                <a:cubicBezTo>
                  <a:pt x="4764505" y="2812715"/>
                  <a:pt x="4749161" y="2821019"/>
                  <a:pt x="4732421" y="2823410"/>
                </a:cubicBezTo>
                <a:lnTo>
                  <a:pt x="4620126" y="2839452"/>
                </a:lnTo>
                <a:cubicBezTo>
                  <a:pt x="4587978" y="2844398"/>
                  <a:pt x="4556115" y="2851195"/>
                  <a:pt x="4523874" y="2855494"/>
                </a:cubicBezTo>
                <a:cubicBezTo>
                  <a:pt x="4475876" y="2861894"/>
                  <a:pt x="4427621" y="2866189"/>
                  <a:pt x="4379495" y="2871536"/>
                </a:cubicBezTo>
                <a:cubicBezTo>
                  <a:pt x="4358105" y="2876884"/>
                  <a:pt x="4336526" y="2881522"/>
                  <a:pt x="4315326" y="2887579"/>
                </a:cubicBezTo>
                <a:cubicBezTo>
                  <a:pt x="4299067" y="2892225"/>
                  <a:pt x="4284060" y="2902324"/>
                  <a:pt x="4267200" y="2903621"/>
                </a:cubicBezTo>
                <a:cubicBezTo>
                  <a:pt x="4144457" y="2913063"/>
                  <a:pt x="4021262" y="2915346"/>
                  <a:pt x="3898232" y="2919663"/>
                </a:cubicBezTo>
                <a:cubicBezTo>
                  <a:pt x="2872008" y="2955671"/>
                  <a:pt x="3769576" y="2916761"/>
                  <a:pt x="2999874" y="2951747"/>
                </a:cubicBezTo>
                <a:cubicBezTo>
                  <a:pt x="2070992" y="3054955"/>
                  <a:pt x="2782157" y="2981643"/>
                  <a:pt x="465221" y="2951747"/>
                </a:cubicBezTo>
                <a:cubicBezTo>
                  <a:pt x="432697" y="2951327"/>
                  <a:pt x="401168" y="2940305"/>
                  <a:pt x="368968" y="2935705"/>
                </a:cubicBezTo>
                <a:cubicBezTo>
                  <a:pt x="87896" y="2895552"/>
                  <a:pt x="374042" y="2941898"/>
                  <a:pt x="144379" y="2903621"/>
                </a:cubicBezTo>
                <a:cubicBezTo>
                  <a:pt x="65815" y="2877433"/>
                  <a:pt x="113163" y="2887579"/>
                  <a:pt x="0" y="2887579"/>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9" name="任意多边形 188"/>
          <p:cNvSpPr/>
          <p:nvPr/>
        </p:nvSpPr>
        <p:spPr>
          <a:xfrm>
            <a:off x="2284056" y="401051"/>
            <a:ext cx="10020239" cy="6649453"/>
          </a:xfrm>
          <a:custGeom>
            <a:avLst/>
            <a:gdLst>
              <a:gd name="connsiteX0" fmla="*/ 3687494 w 10986652"/>
              <a:gd name="connsiteY0" fmla="*/ 689810 h 6629050"/>
              <a:gd name="connsiteX1" fmla="*/ 3543115 w 10986652"/>
              <a:gd name="connsiteY1" fmla="*/ 721894 h 6629050"/>
              <a:gd name="connsiteX2" fmla="*/ 3494989 w 10986652"/>
              <a:gd name="connsiteY2" fmla="*/ 753979 h 6629050"/>
              <a:gd name="connsiteX3" fmla="*/ 3446862 w 10986652"/>
              <a:gd name="connsiteY3" fmla="*/ 770021 h 6629050"/>
              <a:gd name="connsiteX4" fmla="*/ 3382694 w 10986652"/>
              <a:gd name="connsiteY4" fmla="*/ 802105 h 6629050"/>
              <a:gd name="connsiteX5" fmla="*/ 3318525 w 10986652"/>
              <a:gd name="connsiteY5" fmla="*/ 882316 h 6629050"/>
              <a:gd name="connsiteX6" fmla="*/ 3270399 w 10986652"/>
              <a:gd name="connsiteY6" fmla="*/ 914400 h 6629050"/>
              <a:gd name="connsiteX7" fmla="*/ 3238315 w 10986652"/>
              <a:gd name="connsiteY7" fmla="*/ 978568 h 6629050"/>
              <a:gd name="connsiteX8" fmla="*/ 3190189 w 10986652"/>
              <a:gd name="connsiteY8" fmla="*/ 1010652 h 6629050"/>
              <a:gd name="connsiteX9" fmla="*/ 3126020 w 10986652"/>
              <a:gd name="connsiteY9" fmla="*/ 1106905 h 6629050"/>
              <a:gd name="connsiteX10" fmla="*/ 3077894 w 10986652"/>
              <a:gd name="connsiteY10" fmla="*/ 1219200 h 6629050"/>
              <a:gd name="connsiteX11" fmla="*/ 3029767 w 10986652"/>
              <a:gd name="connsiteY11" fmla="*/ 1299410 h 6629050"/>
              <a:gd name="connsiteX12" fmla="*/ 2997683 w 10986652"/>
              <a:gd name="connsiteY12" fmla="*/ 1363579 h 6629050"/>
              <a:gd name="connsiteX13" fmla="*/ 2981641 w 10986652"/>
              <a:gd name="connsiteY13" fmla="*/ 1411705 h 6629050"/>
              <a:gd name="connsiteX14" fmla="*/ 2917473 w 10986652"/>
              <a:gd name="connsiteY14" fmla="*/ 1491916 h 6629050"/>
              <a:gd name="connsiteX15" fmla="*/ 2853304 w 10986652"/>
              <a:gd name="connsiteY15" fmla="*/ 1572126 h 6629050"/>
              <a:gd name="connsiteX16" fmla="*/ 2837262 w 10986652"/>
              <a:gd name="connsiteY16" fmla="*/ 1620252 h 6629050"/>
              <a:gd name="connsiteX17" fmla="*/ 2805178 w 10986652"/>
              <a:gd name="connsiteY17" fmla="*/ 1652337 h 6629050"/>
              <a:gd name="connsiteX18" fmla="*/ 2773094 w 10986652"/>
              <a:gd name="connsiteY18" fmla="*/ 1748589 h 6629050"/>
              <a:gd name="connsiteX19" fmla="*/ 2757052 w 10986652"/>
              <a:gd name="connsiteY19" fmla="*/ 1812758 h 6629050"/>
              <a:gd name="connsiteX20" fmla="*/ 2724967 w 10986652"/>
              <a:gd name="connsiteY20" fmla="*/ 1909010 h 6629050"/>
              <a:gd name="connsiteX21" fmla="*/ 2708925 w 10986652"/>
              <a:gd name="connsiteY21" fmla="*/ 1957137 h 6629050"/>
              <a:gd name="connsiteX22" fmla="*/ 2660799 w 10986652"/>
              <a:gd name="connsiteY22" fmla="*/ 2069431 h 6629050"/>
              <a:gd name="connsiteX23" fmla="*/ 2660799 w 10986652"/>
              <a:gd name="connsiteY23" fmla="*/ 2855494 h 6629050"/>
              <a:gd name="connsiteX24" fmla="*/ 2692883 w 10986652"/>
              <a:gd name="connsiteY24" fmla="*/ 2887579 h 6629050"/>
              <a:gd name="connsiteX25" fmla="*/ 2741010 w 10986652"/>
              <a:gd name="connsiteY25" fmla="*/ 2903621 h 6629050"/>
              <a:gd name="connsiteX26" fmla="*/ 2837262 w 10986652"/>
              <a:gd name="connsiteY26" fmla="*/ 3031958 h 6629050"/>
              <a:gd name="connsiteX27" fmla="*/ 2869346 w 10986652"/>
              <a:gd name="connsiteY27" fmla="*/ 3128210 h 6629050"/>
              <a:gd name="connsiteX28" fmla="*/ 2885389 w 10986652"/>
              <a:gd name="connsiteY28" fmla="*/ 3176337 h 6629050"/>
              <a:gd name="connsiteX29" fmla="*/ 2869346 w 10986652"/>
              <a:gd name="connsiteY29" fmla="*/ 3737810 h 6629050"/>
              <a:gd name="connsiteX30" fmla="*/ 2837262 w 10986652"/>
              <a:gd name="connsiteY30" fmla="*/ 3834063 h 6629050"/>
              <a:gd name="connsiteX31" fmla="*/ 2805178 w 10986652"/>
              <a:gd name="connsiteY31" fmla="*/ 3882189 h 6629050"/>
              <a:gd name="connsiteX32" fmla="*/ 2757052 w 10986652"/>
              <a:gd name="connsiteY32" fmla="*/ 3914273 h 6629050"/>
              <a:gd name="connsiteX33" fmla="*/ 2724967 w 10986652"/>
              <a:gd name="connsiteY33" fmla="*/ 3962400 h 6629050"/>
              <a:gd name="connsiteX34" fmla="*/ 2628715 w 10986652"/>
              <a:gd name="connsiteY34" fmla="*/ 3978442 h 6629050"/>
              <a:gd name="connsiteX35" fmla="*/ 2532462 w 10986652"/>
              <a:gd name="connsiteY35" fmla="*/ 4010526 h 6629050"/>
              <a:gd name="connsiteX36" fmla="*/ 2468294 w 10986652"/>
              <a:gd name="connsiteY36" fmla="*/ 4026568 h 6629050"/>
              <a:gd name="connsiteX37" fmla="*/ 2372041 w 10986652"/>
              <a:gd name="connsiteY37" fmla="*/ 4058652 h 6629050"/>
              <a:gd name="connsiteX38" fmla="*/ 2323915 w 10986652"/>
              <a:gd name="connsiteY38" fmla="*/ 4074694 h 6629050"/>
              <a:gd name="connsiteX39" fmla="*/ 2275789 w 10986652"/>
              <a:gd name="connsiteY39" fmla="*/ 4090737 h 6629050"/>
              <a:gd name="connsiteX40" fmla="*/ 2179536 w 10986652"/>
              <a:gd name="connsiteY40" fmla="*/ 4138863 h 6629050"/>
              <a:gd name="connsiteX41" fmla="*/ 2051199 w 10986652"/>
              <a:gd name="connsiteY41" fmla="*/ 4203031 h 6629050"/>
              <a:gd name="connsiteX42" fmla="*/ 1938904 w 10986652"/>
              <a:gd name="connsiteY42" fmla="*/ 4251158 h 6629050"/>
              <a:gd name="connsiteX43" fmla="*/ 1858694 w 10986652"/>
              <a:gd name="connsiteY43" fmla="*/ 4283242 h 6629050"/>
              <a:gd name="connsiteX44" fmla="*/ 1746399 w 10986652"/>
              <a:gd name="connsiteY44" fmla="*/ 4379494 h 6629050"/>
              <a:gd name="connsiteX45" fmla="*/ 1714315 w 10986652"/>
              <a:gd name="connsiteY45" fmla="*/ 4411579 h 6629050"/>
              <a:gd name="connsiteX46" fmla="*/ 1666189 w 10986652"/>
              <a:gd name="connsiteY46" fmla="*/ 4427621 h 6629050"/>
              <a:gd name="connsiteX47" fmla="*/ 1569936 w 10986652"/>
              <a:gd name="connsiteY47" fmla="*/ 4491789 h 6629050"/>
              <a:gd name="connsiteX48" fmla="*/ 1457641 w 10986652"/>
              <a:gd name="connsiteY48" fmla="*/ 4604084 h 6629050"/>
              <a:gd name="connsiteX49" fmla="*/ 1297220 w 10986652"/>
              <a:gd name="connsiteY49" fmla="*/ 4700337 h 6629050"/>
              <a:gd name="connsiteX50" fmla="*/ 1249094 w 10986652"/>
              <a:gd name="connsiteY50" fmla="*/ 4748463 h 6629050"/>
              <a:gd name="connsiteX51" fmla="*/ 1136799 w 10986652"/>
              <a:gd name="connsiteY51" fmla="*/ 4828673 h 6629050"/>
              <a:gd name="connsiteX52" fmla="*/ 1024504 w 10986652"/>
              <a:gd name="connsiteY52" fmla="*/ 4892842 h 6629050"/>
              <a:gd name="connsiteX53" fmla="*/ 896167 w 10986652"/>
              <a:gd name="connsiteY53" fmla="*/ 5005137 h 6629050"/>
              <a:gd name="connsiteX54" fmla="*/ 848041 w 10986652"/>
              <a:gd name="connsiteY54" fmla="*/ 5037221 h 6629050"/>
              <a:gd name="connsiteX55" fmla="*/ 799915 w 10986652"/>
              <a:gd name="connsiteY55" fmla="*/ 5085347 h 6629050"/>
              <a:gd name="connsiteX56" fmla="*/ 735746 w 10986652"/>
              <a:gd name="connsiteY56" fmla="*/ 5133473 h 6629050"/>
              <a:gd name="connsiteX57" fmla="*/ 655536 w 10986652"/>
              <a:gd name="connsiteY57" fmla="*/ 5213684 h 6629050"/>
              <a:gd name="connsiteX58" fmla="*/ 607410 w 10986652"/>
              <a:gd name="connsiteY58" fmla="*/ 5245768 h 6629050"/>
              <a:gd name="connsiteX59" fmla="*/ 543241 w 10986652"/>
              <a:gd name="connsiteY59" fmla="*/ 5309937 h 6629050"/>
              <a:gd name="connsiteX60" fmla="*/ 446989 w 10986652"/>
              <a:gd name="connsiteY60" fmla="*/ 5374105 h 6629050"/>
              <a:gd name="connsiteX61" fmla="*/ 414904 w 10986652"/>
              <a:gd name="connsiteY61" fmla="*/ 5406189 h 6629050"/>
              <a:gd name="connsiteX62" fmla="*/ 382820 w 10986652"/>
              <a:gd name="connsiteY62" fmla="*/ 5454316 h 6629050"/>
              <a:gd name="connsiteX63" fmla="*/ 334694 w 10986652"/>
              <a:gd name="connsiteY63" fmla="*/ 5486400 h 6629050"/>
              <a:gd name="connsiteX64" fmla="*/ 302610 w 10986652"/>
              <a:gd name="connsiteY64" fmla="*/ 5534526 h 6629050"/>
              <a:gd name="connsiteX65" fmla="*/ 222399 w 10986652"/>
              <a:gd name="connsiteY65" fmla="*/ 5614737 h 6629050"/>
              <a:gd name="connsiteX66" fmla="*/ 142189 w 10986652"/>
              <a:gd name="connsiteY66" fmla="*/ 5710989 h 6629050"/>
              <a:gd name="connsiteX67" fmla="*/ 110104 w 10986652"/>
              <a:gd name="connsiteY67" fmla="*/ 5759116 h 6629050"/>
              <a:gd name="connsiteX68" fmla="*/ 45936 w 10986652"/>
              <a:gd name="connsiteY68" fmla="*/ 5903494 h 6629050"/>
              <a:gd name="connsiteX69" fmla="*/ 29894 w 10986652"/>
              <a:gd name="connsiteY69" fmla="*/ 6224337 h 6629050"/>
              <a:gd name="connsiteX70" fmla="*/ 126146 w 10986652"/>
              <a:gd name="connsiteY70" fmla="*/ 6288505 h 6629050"/>
              <a:gd name="connsiteX71" fmla="*/ 190315 w 10986652"/>
              <a:gd name="connsiteY71" fmla="*/ 6320589 h 6629050"/>
              <a:gd name="connsiteX72" fmla="*/ 350736 w 10986652"/>
              <a:gd name="connsiteY72" fmla="*/ 6352673 h 6629050"/>
              <a:gd name="connsiteX73" fmla="*/ 591367 w 10986652"/>
              <a:gd name="connsiteY73" fmla="*/ 6384758 h 6629050"/>
              <a:gd name="connsiteX74" fmla="*/ 671578 w 10986652"/>
              <a:gd name="connsiteY74" fmla="*/ 6400800 h 6629050"/>
              <a:gd name="connsiteX75" fmla="*/ 735746 w 10986652"/>
              <a:gd name="connsiteY75" fmla="*/ 6416842 h 6629050"/>
              <a:gd name="connsiteX76" fmla="*/ 831999 w 10986652"/>
              <a:gd name="connsiteY76" fmla="*/ 6432884 h 6629050"/>
              <a:gd name="connsiteX77" fmla="*/ 896167 w 10986652"/>
              <a:gd name="connsiteY77" fmla="*/ 6448926 h 6629050"/>
              <a:gd name="connsiteX78" fmla="*/ 976378 w 10986652"/>
              <a:gd name="connsiteY78" fmla="*/ 6464968 h 6629050"/>
              <a:gd name="connsiteX79" fmla="*/ 1104715 w 10986652"/>
              <a:gd name="connsiteY79" fmla="*/ 6497052 h 6629050"/>
              <a:gd name="connsiteX80" fmla="*/ 1249094 w 10986652"/>
              <a:gd name="connsiteY80" fmla="*/ 6513094 h 6629050"/>
              <a:gd name="connsiteX81" fmla="*/ 1393473 w 10986652"/>
              <a:gd name="connsiteY81" fmla="*/ 6545179 h 6629050"/>
              <a:gd name="connsiteX82" fmla="*/ 1441599 w 10986652"/>
              <a:gd name="connsiteY82" fmla="*/ 6561221 h 6629050"/>
              <a:gd name="connsiteX83" fmla="*/ 1650146 w 10986652"/>
              <a:gd name="connsiteY83" fmla="*/ 6577263 h 6629050"/>
              <a:gd name="connsiteX84" fmla="*/ 2837262 w 10986652"/>
              <a:gd name="connsiteY84" fmla="*/ 6609347 h 6629050"/>
              <a:gd name="connsiteX85" fmla="*/ 3527073 w 10986652"/>
              <a:gd name="connsiteY85" fmla="*/ 6625389 h 6629050"/>
              <a:gd name="connsiteX86" fmla="*/ 6559031 w 10986652"/>
              <a:gd name="connsiteY86" fmla="*/ 6609347 h 6629050"/>
              <a:gd name="connsiteX87" fmla="*/ 6735494 w 10986652"/>
              <a:gd name="connsiteY87" fmla="*/ 6593305 h 6629050"/>
              <a:gd name="connsiteX88" fmla="*/ 7056336 w 10986652"/>
              <a:gd name="connsiteY88" fmla="*/ 6545179 h 6629050"/>
              <a:gd name="connsiteX89" fmla="*/ 7200715 w 10986652"/>
              <a:gd name="connsiteY89" fmla="*/ 6513094 h 6629050"/>
              <a:gd name="connsiteX90" fmla="*/ 7313010 w 10986652"/>
              <a:gd name="connsiteY90" fmla="*/ 6497052 h 6629050"/>
              <a:gd name="connsiteX91" fmla="*/ 7393220 w 10986652"/>
              <a:gd name="connsiteY91" fmla="*/ 6464968 h 6629050"/>
              <a:gd name="connsiteX92" fmla="*/ 7649894 w 10986652"/>
              <a:gd name="connsiteY92" fmla="*/ 6432884 h 6629050"/>
              <a:gd name="connsiteX93" fmla="*/ 7746146 w 10986652"/>
              <a:gd name="connsiteY93" fmla="*/ 6400800 h 6629050"/>
              <a:gd name="connsiteX94" fmla="*/ 8179283 w 10986652"/>
              <a:gd name="connsiteY94" fmla="*/ 6352673 h 6629050"/>
              <a:gd name="connsiteX95" fmla="*/ 8275536 w 10986652"/>
              <a:gd name="connsiteY95" fmla="*/ 6336631 h 6629050"/>
              <a:gd name="connsiteX96" fmla="*/ 8548252 w 10986652"/>
              <a:gd name="connsiteY96" fmla="*/ 6320589 h 6629050"/>
              <a:gd name="connsiteX97" fmla="*/ 8660546 w 10986652"/>
              <a:gd name="connsiteY97" fmla="*/ 6288505 h 6629050"/>
              <a:gd name="connsiteX98" fmla="*/ 8804925 w 10986652"/>
              <a:gd name="connsiteY98" fmla="*/ 6256421 h 6629050"/>
              <a:gd name="connsiteX99" fmla="*/ 9029515 w 10986652"/>
              <a:gd name="connsiteY99" fmla="*/ 6192252 h 6629050"/>
              <a:gd name="connsiteX100" fmla="*/ 9270146 w 10986652"/>
              <a:gd name="connsiteY100" fmla="*/ 6063916 h 6629050"/>
              <a:gd name="connsiteX101" fmla="*/ 9334315 w 10986652"/>
              <a:gd name="connsiteY101" fmla="*/ 6031831 h 6629050"/>
              <a:gd name="connsiteX102" fmla="*/ 9510778 w 10986652"/>
              <a:gd name="connsiteY102" fmla="*/ 5903494 h 6629050"/>
              <a:gd name="connsiteX103" fmla="*/ 9574946 w 10986652"/>
              <a:gd name="connsiteY103" fmla="*/ 5855368 h 6629050"/>
              <a:gd name="connsiteX104" fmla="*/ 9639115 w 10986652"/>
              <a:gd name="connsiteY104" fmla="*/ 5791200 h 6629050"/>
              <a:gd name="connsiteX105" fmla="*/ 9799536 w 10986652"/>
              <a:gd name="connsiteY105" fmla="*/ 5662863 h 6629050"/>
              <a:gd name="connsiteX106" fmla="*/ 9911831 w 10986652"/>
              <a:gd name="connsiteY106" fmla="*/ 5534526 h 6629050"/>
              <a:gd name="connsiteX107" fmla="*/ 10040167 w 10986652"/>
              <a:gd name="connsiteY107" fmla="*/ 5374105 h 6629050"/>
              <a:gd name="connsiteX108" fmla="*/ 10184546 w 10986652"/>
              <a:gd name="connsiteY108" fmla="*/ 5213684 h 6629050"/>
              <a:gd name="connsiteX109" fmla="*/ 10296841 w 10986652"/>
              <a:gd name="connsiteY109" fmla="*/ 5021179 h 6629050"/>
              <a:gd name="connsiteX110" fmla="*/ 10377052 w 10986652"/>
              <a:gd name="connsiteY110" fmla="*/ 4892842 h 6629050"/>
              <a:gd name="connsiteX111" fmla="*/ 10409136 w 10986652"/>
              <a:gd name="connsiteY111" fmla="*/ 4812631 h 6629050"/>
              <a:gd name="connsiteX112" fmla="*/ 10457262 w 10986652"/>
              <a:gd name="connsiteY112" fmla="*/ 4732421 h 6629050"/>
              <a:gd name="connsiteX113" fmla="*/ 10489346 w 10986652"/>
              <a:gd name="connsiteY113" fmla="*/ 4652210 h 6629050"/>
              <a:gd name="connsiteX114" fmla="*/ 10521431 w 10986652"/>
              <a:gd name="connsiteY114" fmla="*/ 4588042 h 6629050"/>
              <a:gd name="connsiteX115" fmla="*/ 10537473 w 10986652"/>
              <a:gd name="connsiteY115" fmla="*/ 4523873 h 6629050"/>
              <a:gd name="connsiteX116" fmla="*/ 10617683 w 10986652"/>
              <a:gd name="connsiteY116" fmla="*/ 4379494 h 6629050"/>
              <a:gd name="connsiteX117" fmla="*/ 10633725 w 10986652"/>
              <a:gd name="connsiteY117" fmla="*/ 4299284 h 6629050"/>
              <a:gd name="connsiteX118" fmla="*/ 10681852 w 10986652"/>
              <a:gd name="connsiteY118" fmla="*/ 4154905 h 6629050"/>
              <a:gd name="connsiteX119" fmla="*/ 10713936 w 10986652"/>
              <a:gd name="connsiteY119" fmla="*/ 3978442 h 6629050"/>
              <a:gd name="connsiteX120" fmla="*/ 10746020 w 10986652"/>
              <a:gd name="connsiteY120" fmla="*/ 3866147 h 6629050"/>
              <a:gd name="connsiteX121" fmla="*/ 10778104 w 10986652"/>
              <a:gd name="connsiteY121" fmla="*/ 3737810 h 6629050"/>
              <a:gd name="connsiteX122" fmla="*/ 10826231 w 10986652"/>
              <a:gd name="connsiteY122" fmla="*/ 3593431 h 6629050"/>
              <a:gd name="connsiteX123" fmla="*/ 10858315 w 10986652"/>
              <a:gd name="connsiteY123" fmla="*/ 3481137 h 6629050"/>
              <a:gd name="connsiteX124" fmla="*/ 10874357 w 10986652"/>
              <a:gd name="connsiteY124" fmla="*/ 3336758 h 6629050"/>
              <a:gd name="connsiteX125" fmla="*/ 10906441 w 10986652"/>
              <a:gd name="connsiteY125" fmla="*/ 3272589 h 6629050"/>
              <a:gd name="connsiteX126" fmla="*/ 10922483 w 10986652"/>
              <a:gd name="connsiteY126" fmla="*/ 3176337 h 6629050"/>
              <a:gd name="connsiteX127" fmla="*/ 10938525 w 10986652"/>
              <a:gd name="connsiteY127" fmla="*/ 2983831 h 6629050"/>
              <a:gd name="connsiteX128" fmla="*/ 10986652 w 10986652"/>
              <a:gd name="connsiteY128" fmla="*/ 2502568 h 6629050"/>
              <a:gd name="connsiteX129" fmla="*/ 10954567 w 10986652"/>
              <a:gd name="connsiteY129" fmla="*/ 1395663 h 6629050"/>
              <a:gd name="connsiteX130" fmla="*/ 10906441 w 10986652"/>
              <a:gd name="connsiteY130" fmla="*/ 1219200 h 6629050"/>
              <a:gd name="connsiteX131" fmla="*/ 10890399 w 10986652"/>
              <a:gd name="connsiteY131" fmla="*/ 1155031 h 6629050"/>
              <a:gd name="connsiteX132" fmla="*/ 10778104 w 10986652"/>
              <a:gd name="connsiteY132" fmla="*/ 962526 h 6629050"/>
              <a:gd name="connsiteX133" fmla="*/ 10649767 w 10986652"/>
              <a:gd name="connsiteY133" fmla="*/ 770021 h 6629050"/>
              <a:gd name="connsiteX134" fmla="*/ 10569557 w 10986652"/>
              <a:gd name="connsiteY134" fmla="*/ 673768 h 6629050"/>
              <a:gd name="connsiteX135" fmla="*/ 10441220 w 10986652"/>
              <a:gd name="connsiteY135" fmla="*/ 497305 h 6629050"/>
              <a:gd name="connsiteX136" fmla="*/ 10344967 w 10986652"/>
              <a:gd name="connsiteY136" fmla="*/ 417094 h 6629050"/>
              <a:gd name="connsiteX137" fmla="*/ 10232673 w 10986652"/>
              <a:gd name="connsiteY137" fmla="*/ 385010 h 6629050"/>
              <a:gd name="connsiteX138" fmla="*/ 10152462 w 10986652"/>
              <a:gd name="connsiteY138" fmla="*/ 336884 h 6629050"/>
              <a:gd name="connsiteX139" fmla="*/ 9992041 w 10986652"/>
              <a:gd name="connsiteY139" fmla="*/ 320842 h 6629050"/>
              <a:gd name="connsiteX140" fmla="*/ 9847662 w 10986652"/>
              <a:gd name="connsiteY140" fmla="*/ 304800 h 6629050"/>
              <a:gd name="connsiteX141" fmla="*/ 9799536 w 10986652"/>
              <a:gd name="connsiteY141" fmla="*/ 288758 h 6629050"/>
              <a:gd name="connsiteX142" fmla="*/ 9703283 w 10986652"/>
              <a:gd name="connsiteY142" fmla="*/ 224589 h 6629050"/>
              <a:gd name="connsiteX143" fmla="*/ 9607031 w 10986652"/>
              <a:gd name="connsiteY143" fmla="*/ 208547 h 6629050"/>
              <a:gd name="connsiteX144" fmla="*/ 9526820 w 10986652"/>
              <a:gd name="connsiteY144" fmla="*/ 160421 h 6629050"/>
              <a:gd name="connsiteX145" fmla="*/ 9430567 w 10986652"/>
              <a:gd name="connsiteY145" fmla="*/ 144379 h 6629050"/>
              <a:gd name="connsiteX146" fmla="*/ 9077641 w 10986652"/>
              <a:gd name="connsiteY146" fmla="*/ 112294 h 6629050"/>
              <a:gd name="connsiteX147" fmla="*/ 8933262 w 10986652"/>
              <a:gd name="connsiteY147" fmla="*/ 80210 h 6629050"/>
              <a:gd name="connsiteX148" fmla="*/ 8788883 w 10986652"/>
              <a:gd name="connsiteY148" fmla="*/ 64168 h 6629050"/>
              <a:gd name="connsiteX149" fmla="*/ 7746146 w 10986652"/>
              <a:gd name="connsiteY149" fmla="*/ 48126 h 6629050"/>
              <a:gd name="connsiteX150" fmla="*/ 6125894 w 10986652"/>
              <a:gd name="connsiteY150" fmla="*/ 16042 h 6629050"/>
              <a:gd name="connsiteX151" fmla="*/ 5885262 w 10986652"/>
              <a:gd name="connsiteY151" fmla="*/ 0 h 6629050"/>
              <a:gd name="connsiteX152" fmla="*/ 4938778 w 10986652"/>
              <a:gd name="connsiteY152" fmla="*/ 16042 h 6629050"/>
              <a:gd name="connsiteX153" fmla="*/ 4890652 w 10986652"/>
              <a:gd name="connsiteY153" fmla="*/ 32084 h 6629050"/>
              <a:gd name="connsiteX154" fmla="*/ 4778357 w 10986652"/>
              <a:gd name="connsiteY154" fmla="*/ 64168 h 6629050"/>
              <a:gd name="connsiteX155" fmla="*/ 4682104 w 10986652"/>
              <a:gd name="connsiteY155" fmla="*/ 128337 h 6629050"/>
              <a:gd name="connsiteX156" fmla="*/ 4633978 w 10986652"/>
              <a:gd name="connsiteY156" fmla="*/ 160421 h 6629050"/>
              <a:gd name="connsiteX157" fmla="*/ 4473557 w 10986652"/>
              <a:gd name="connsiteY157" fmla="*/ 240631 h 6629050"/>
              <a:gd name="connsiteX158" fmla="*/ 4393346 w 10986652"/>
              <a:gd name="connsiteY158" fmla="*/ 304800 h 6629050"/>
              <a:gd name="connsiteX159" fmla="*/ 4313136 w 10986652"/>
              <a:gd name="connsiteY159" fmla="*/ 336884 h 6629050"/>
              <a:gd name="connsiteX160" fmla="*/ 4200841 w 10986652"/>
              <a:gd name="connsiteY160" fmla="*/ 417094 h 6629050"/>
              <a:gd name="connsiteX161" fmla="*/ 4056462 w 10986652"/>
              <a:gd name="connsiteY161" fmla="*/ 481263 h 6629050"/>
              <a:gd name="connsiteX162" fmla="*/ 3992294 w 10986652"/>
              <a:gd name="connsiteY162" fmla="*/ 497305 h 6629050"/>
              <a:gd name="connsiteX163" fmla="*/ 3944167 w 10986652"/>
              <a:gd name="connsiteY163" fmla="*/ 529389 h 6629050"/>
              <a:gd name="connsiteX164" fmla="*/ 3783746 w 10986652"/>
              <a:gd name="connsiteY164" fmla="*/ 561473 h 6629050"/>
              <a:gd name="connsiteX165" fmla="*/ 3751662 w 10986652"/>
              <a:gd name="connsiteY165" fmla="*/ 593558 h 6629050"/>
              <a:gd name="connsiteX166" fmla="*/ 3655410 w 10986652"/>
              <a:gd name="connsiteY166" fmla="*/ 657726 h 6629050"/>
              <a:gd name="connsiteX167" fmla="*/ 3623325 w 10986652"/>
              <a:gd name="connsiteY167" fmla="*/ 689810 h 6629050"/>
              <a:gd name="connsiteX168" fmla="*/ 3591241 w 10986652"/>
              <a:gd name="connsiteY168" fmla="*/ 737937 h 6629050"/>
              <a:gd name="connsiteX169" fmla="*/ 3543115 w 10986652"/>
              <a:gd name="connsiteY169" fmla="*/ 770021 h 6629050"/>
              <a:gd name="connsiteX170" fmla="*/ 3511031 w 10986652"/>
              <a:gd name="connsiteY170" fmla="*/ 818147 h 662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Lst>
            <a:rect l="l" t="t" r="r" b="b"/>
            <a:pathLst>
              <a:path w="10986652" h="6629050">
                <a:moveTo>
                  <a:pt x="3687494" y="689810"/>
                </a:moveTo>
                <a:cubicBezTo>
                  <a:pt x="3673219" y="692665"/>
                  <a:pt x="3562938" y="713398"/>
                  <a:pt x="3543115" y="721894"/>
                </a:cubicBezTo>
                <a:cubicBezTo>
                  <a:pt x="3525394" y="729489"/>
                  <a:pt x="3512234" y="745357"/>
                  <a:pt x="3494989" y="753979"/>
                </a:cubicBezTo>
                <a:cubicBezTo>
                  <a:pt x="3479864" y="761541"/>
                  <a:pt x="3462405" y="763360"/>
                  <a:pt x="3446862" y="770021"/>
                </a:cubicBezTo>
                <a:cubicBezTo>
                  <a:pt x="3424882" y="779441"/>
                  <a:pt x="3404083" y="791410"/>
                  <a:pt x="3382694" y="802105"/>
                </a:cubicBezTo>
                <a:cubicBezTo>
                  <a:pt x="3358871" y="837840"/>
                  <a:pt x="3351181" y="856191"/>
                  <a:pt x="3318525" y="882316"/>
                </a:cubicBezTo>
                <a:cubicBezTo>
                  <a:pt x="3303470" y="894360"/>
                  <a:pt x="3286441" y="903705"/>
                  <a:pt x="3270399" y="914400"/>
                </a:cubicBezTo>
                <a:cubicBezTo>
                  <a:pt x="3259704" y="935789"/>
                  <a:pt x="3253624" y="960197"/>
                  <a:pt x="3238315" y="978568"/>
                </a:cubicBezTo>
                <a:cubicBezTo>
                  <a:pt x="3225972" y="993379"/>
                  <a:pt x="3200884" y="994610"/>
                  <a:pt x="3190189" y="1010652"/>
                </a:cubicBezTo>
                <a:cubicBezTo>
                  <a:pt x="3107316" y="1134961"/>
                  <a:pt x="3246842" y="1026357"/>
                  <a:pt x="3126020" y="1106905"/>
                </a:cubicBezTo>
                <a:cubicBezTo>
                  <a:pt x="3088399" y="1219769"/>
                  <a:pt x="3137363" y="1080437"/>
                  <a:pt x="3077894" y="1219200"/>
                </a:cubicBezTo>
                <a:cubicBezTo>
                  <a:pt x="3046657" y="1292086"/>
                  <a:pt x="3083122" y="1246057"/>
                  <a:pt x="3029767" y="1299410"/>
                </a:cubicBezTo>
                <a:cubicBezTo>
                  <a:pt x="3019072" y="1320800"/>
                  <a:pt x="3007103" y="1341598"/>
                  <a:pt x="2997683" y="1363579"/>
                </a:cubicBezTo>
                <a:cubicBezTo>
                  <a:pt x="2991022" y="1379122"/>
                  <a:pt x="2989203" y="1396580"/>
                  <a:pt x="2981641" y="1411705"/>
                </a:cubicBezTo>
                <a:cubicBezTo>
                  <a:pt x="2948725" y="1477536"/>
                  <a:pt x="2957261" y="1442181"/>
                  <a:pt x="2917473" y="1491916"/>
                </a:cubicBezTo>
                <a:cubicBezTo>
                  <a:pt x="2836536" y="1593089"/>
                  <a:pt x="2930765" y="1494667"/>
                  <a:pt x="2853304" y="1572126"/>
                </a:cubicBezTo>
                <a:cubicBezTo>
                  <a:pt x="2847957" y="1588168"/>
                  <a:pt x="2845962" y="1605752"/>
                  <a:pt x="2837262" y="1620252"/>
                </a:cubicBezTo>
                <a:cubicBezTo>
                  <a:pt x="2829480" y="1633221"/>
                  <a:pt x="2811942" y="1638809"/>
                  <a:pt x="2805178" y="1652337"/>
                </a:cubicBezTo>
                <a:cubicBezTo>
                  <a:pt x="2790054" y="1682586"/>
                  <a:pt x="2781296" y="1715779"/>
                  <a:pt x="2773094" y="1748589"/>
                </a:cubicBezTo>
                <a:cubicBezTo>
                  <a:pt x="2767747" y="1769979"/>
                  <a:pt x="2763388" y="1791640"/>
                  <a:pt x="2757052" y="1812758"/>
                </a:cubicBezTo>
                <a:cubicBezTo>
                  <a:pt x="2747334" y="1845151"/>
                  <a:pt x="2735662" y="1876926"/>
                  <a:pt x="2724967" y="1909010"/>
                </a:cubicBezTo>
                <a:cubicBezTo>
                  <a:pt x="2719619" y="1925052"/>
                  <a:pt x="2713026" y="1940732"/>
                  <a:pt x="2708925" y="1957137"/>
                </a:cubicBezTo>
                <a:cubicBezTo>
                  <a:pt x="2688207" y="2040009"/>
                  <a:pt x="2705113" y="2002960"/>
                  <a:pt x="2660799" y="2069431"/>
                </a:cubicBezTo>
                <a:cubicBezTo>
                  <a:pt x="2568736" y="2345627"/>
                  <a:pt x="2618480" y="2178383"/>
                  <a:pt x="2660799" y="2855494"/>
                </a:cubicBezTo>
                <a:cubicBezTo>
                  <a:pt x="2661742" y="2870589"/>
                  <a:pt x="2679914" y="2879797"/>
                  <a:pt x="2692883" y="2887579"/>
                </a:cubicBezTo>
                <a:cubicBezTo>
                  <a:pt x="2707383" y="2896279"/>
                  <a:pt x="2724968" y="2898274"/>
                  <a:pt x="2741010" y="2903621"/>
                </a:cubicBezTo>
                <a:cubicBezTo>
                  <a:pt x="2813568" y="3012458"/>
                  <a:pt x="2777912" y="2972606"/>
                  <a:pt x="2837262" y="3031958"/>
                </a:cubicBezTo>
                <a:lnTo>
                  <a:pt x="2869346" y="3128210"/>
                </a:lnTo>
                <a:lnTo>
                  <a:pt x="2885389" y="3176337"/>
                </a:lnTo>
                <a:cubicBezTo>
                  <a:pt x="2880041" y="3363495"/>
                  <a:pt x="2883010" y="3551075"/>
                  <a:pt x="2869346" y="3737810"/>
                </a:cubicBezTo>
                <a:cubicBezTo>
                  <a:pt x="2866878" y="3771540"/>
                  <a:pt x="2856022" y="3805923"/>
                  <a:pt x="2837262" y="3834063"/>
                </a:cubicBezTo>
                <a:cubicBezTo>
                  <a:pt x="2826567" y="3850105"/>
                  <a:pt x="2818811" y="3868556"/>
                  <a:pt x="2805178" y="3882189"/>
                </a:cubicBezTo>
                <a:cubicBezTo>
                  <a:pt x="2791545" y="3895822"/>
                  <a:pt x="2773094" y="3903578"/>
                  <a:pt x="2757052" y="3914273"/>
                </a:cubicBezTo>
                <a:cubicBezTo>
                  <a:pt x="2746357" y="3930315"/>
                  <a:pt x="2742212" y="3953777"/>
                  <a:pt x="2724967" y="3962400"/>
                </a:cubicBezTo>
                <a:cubicBezTo>
                  <a:pt x="2695874" y="3976946"/>
                  <a:pt x="2660270" y="3970553"/>
                  <a:pt x="2628715" y="3978442"/>
                </a:cubicBezTo>
                <a:cubicBezTo>
                  <a:pt x="2595905" y="3986644"/>
                  <a:pt x="2565272" y="4002323"/>
                  <a:pt x="2532462" y="4010526"/>
                </a:cubicBezTo>
                <a:cubicBezTo>
                  <a:pt x="2511073" y="4015873"/>
                  <a:pt x="2489412" y="4020233"/>
                  <a:pt x="2468294" y="4026568"/>
                </a:cubicBezTo>
                <a:cubicBezTo>
                  <a:pt x="2435900" y="4036286"/>
                  <a:pt x="2404125" y="4047957"/>
                  <a:pt x="2372041" y="4058652"/>
                </a:cubicBezTo>
                <a:lnTo>
                  <a:pt x="2323915" y="4074694"/>
                </a:lnTo>
                <a:cubicBezTo>
                  <a:pt x="2307873" y="4080042"/>
                  <a:pt x="2289859" y="4081357"/>
                  <a:pt x="2275789" y="4090737"/>
                </a:cubicBezTo>
                <a:cubicBezTo>
                  <a:pt x="2170318" y="4161050"/>
                  <a:pt x="2283907" y="4091422"/>
                  <a:pt x="2179536" y="4138863"/>
                </a:cubicBezTo>
                <a:cubicBezTo>
                  <a:pt x="2135995" y="4158654"/>
                  <a:pt x="2096573" y="4187906"/>
                  <a:pt x="2051199" y="4203031"/>
                </a:cubicBezTo>
                <a:cubicBezTo>
                  <a:pt x="1952351" y="4235980"/>
                  <a:pt x="2057846" y="4198295"/>
                  <a:pt x="1938904" y="4251158"/>
                </a:cubicBezTo>
                <a:cubicBezTo>
                  <a:pt x="1912590" y="4262853"/>
                  <a:pt x="1885431" y="4272547"/>
                  <a:pt x="1858694" y="4283242"/>
                </a:cubicBezTo>
                <a:cubicBezTo>
                  <a:pt x="1756725" y="4385208"/>
                  <a:pt x="1869888" y="4276585"/>
                  <a:pt x="1746399" y="4379494"/>
                </a:cubicBezTo>
                <a:cubicBezTo>
                  <a:pt x="1734780" y="4389177"/>
                  <a:pt x="1727284" y="4403797"/>
                  <a:pt x="1714315" y="4411579"/>
                </a:cubicBezTo>
                <a:cubicBezTo>
                  <a:pt x="1699815" y="4420279"/>
                  <a:pt x="1682231" y="4422274"/>
                  <a:pt x="1666189" y="4427621"/>
                </a:cubicBezTo>
                <a:cubicBezTo>
                  <a:pt x="1531183" y="4562622"/>
                  <a:pt x="1783625" y="4316953"/>
                  <a:pt x="1569936" y="4491789"/>
                </a:cubicBezTo>
                <a:cubicBezTo>
                  <a:pt x="1528966" y="4525310"/>
                  <a:pt x="1504989" y="4580410"/>
                  <a:pt x="1457641" y="4604084"/>
                </a:cubicBezTo>
                <a:cubicBezTo>
                  <a:pt x="1407005" y="4629402"/>
                  <a:pt x="1335938" y="4661619"/>
                  <a:pt x="1297220" y="4700337"/>
                </a:cubicBezTo>
                <a:cubicBezTo>
                  <a:pt x="1281178" y="4716379"/>
                  <a:pt x="1266319" y="4733699"/>
                  <a:pt x="1249094" y="4748463"/>
                </a:cubicBezTo>
                <a:cubicBezTo>
                  <a:pt x="1196665" y="4793402"/>
                  <a:pt x="1187583" y="4792398"/>
                  <a:pt x="1136799" y="4828673"/>
                </a:cubicBezTo>
                <a:cubicBezTo>
                  <a:pt x="1051818" y="4889374"/>
                  <a:pt x="1102603" y="4866809"/>
                  <a:pt x="1024504" y="4892842"/>
                </a:cubicBezTo>
                <a:cubicBezTo>
                  <a:pt x="838235" y="5032543"/>
                  <a:pt x="1090006" y="4838989"/>
                  <a:pt x="896167" y="5005137"/>
                </a:cubicBezTo>
                <a:cubicBezTo>
                  <a:pt x="881528" y="5017684"/>
                  <a:pt x="862852" y="5024878"/>
                  <a:pt x="848041" y="5037221"/>
                </a:cubicBezTo>
                <a:cubicBezTo>
                  <a:pt x="830613" y="5051745"/>
                  <a:pt x="817140" y="5070583"/>
                  <a:pt x="799915" y="5085347"/>
                </a:cubicBezTo>
                <a:cubicBezTo>
                  <a:pt x="779615" y="5102747"/>
                  <a:pt x="755729" y="5115710"/>
                  <a:pt x="735746" y="5133473"/>
                </a:cubicBezTo>
                <a:cubicBezTo>
                  <a:pt x="707485" y="5158594"/>
                  <a:pt x="686997" y="5192710"/>
                  <a:pt x="655536" y="5213684"/>
                </a:cubicBezTo>
                <a:cubicBezTo>
                  <a:pt x="639494" y="5224379"/>
                  <a:pt x="622049" y="5233221"/>
                  <a:pt x="607410" y="5245768"/>
                </a:cubicBezTo>
                <a:cubicBezTo>
                  <a:pt x="584443" y="5265454"/>
                  <a:pt x="568410" y="5293158"/>
                  <a:pt x="543241" y="5309937"/>
                </a:cubicBezTo>
                <a:cubicBezTo>
                  <a:pt x="511157" y="5331326"/>
                  <a:pt x="474256" y="5346839"/>
                  <a:pt x="446989" y="5374105"/>
                </a:cubicBezTo>
                <a:cubicBezTo>
                  <a:pt x="436294" y="5384800"/>
                  <a:pt x="424352" y="5394379"/>
                  <a:pt x="414904" y="5406189"/>
                </a:cubicBezTo>
                <a:cubicBezTo>
                  <a:pt x="402860" y="5421244"/>
                  <a:pt x="396453" y="5440683"/>
                  <a:pt x="382820" y="5454316"/>
                </a:cubicBezTo>
                <a:cubicBezTo>
                  <a:pt x="369187" y="5467949"/>
                  <a:pt x="350736" y="5475705"/>
                  <a:pt x="334694" y="5486400"/>
                </a:cubicBezTo>
                <a:cubicBezTo>
                  <a:pt x="323999" y="5502442"/>
                  <a:pt x="315306" y="5520016"/>
                  <a:pt x="302610" y="5534526"/>
                </a:cubicBezTo>
                <a:cubicBezTo>
                  <a:pt x="277711" y="5562982"/>
                  <a:pt x="243373" y="5583276"/>
                  <a:pt x="222399" y="5614737"/>
                </a:cubicBezTo>
                <a:cubicBezTo>
                  <a:pt x="142741" y="5734224"/>
                  <a:pt x="245120" y="5587472"/>
                  <a:pt x="142189" y="5710989"/>
                </a:cubicBezTo>
                <a:cubicBezTo>
                  <a:pt x="129846" y="5725801"/>
                  <a:pt x="120799" y="5743074"/>
                  <a:pt x="110104" y="5759116"/>
                </a:cubicBezTo>
                <a:cubicBezTo>
                  <a:pt x="71923" y="5873659"/>
                  <a:pt x="96780" y="5827228"/>
                  <a:pt x="45936" y="5903494"/>
                </a:cubicBezTo>
                <a:cubicBezTo>
                  <a:pt x="7173" y="6019784"/>
                  <a:pt x="-26407" y="6079562"/>
                  <a:pt x="29894" y="6224337"/>
                </a:cubicBezTo>
                <a:cubicBezTo>
                  <a:pt x="43870" y="6260275"/>
                  <a:pt x="91657" y="6271261"/>
                  <a:pt x="126146" y="6288505"/>
                </a:cubicBezTo>
                <a:cubicBezTo>
                  <a:pt x="147536" y="6299200"/>
                  <a:pt x="167923" y="6312192"/>
                  <a:pt x="190315" y="6320589"/>
                </a:cubicBezTo>
                <a:cubicBezTo>
                  <a:pt x="232902" y="6336559"/>
                  <a:pt x="311128" y="6344751"/>
                  <a:pt x="350736" y="6352673"/>
                </a:cubicBezTo>
                <a:cubicBezTo>
                  <a:pt x="527886" y="6388104"/>
                  <a:pt x="243781" y="6353159"/>
                  <a:pt x="591367" y="6384758"/>
                </a:cubicBezTo>
                <a:cubicBezTo>
                  <a:pt x="618104" y="6390105"/>
                  <a:pt x="644961" y="6394885"/>
                  <a:pt x="671578" y="6400800"/>
                </a:cubicBezTo>
                <a:cubicBezTo>
                  <a:pt x="693101" y="6405583"/>
                  <a:pt x="714127" y="6412518"/>
                  <a:pt x="735746" y="6416842"/>
                </a:cubicBezTo>
                <a:cubicBezTo>
                  <a:pt x="767641" y="6423221"/>
                  <a:pt x="800104" y="6426505"/>
                  <a:pt x="831999" y="6432884"/>
                </a:cubicBezTo>
                <a:cubicBezTo>
                  <a:pt x="853618" y="6437208"/>
                  <a:pt x="874644" y="6444143"/>
                  <a:pt x="896167" y="6448926"/>
                </a:cubicBezTo>
                <a:cubicBezTo>
                  <a:pt x="922784" y="6454841"/>
                  <a:pt x="949810" y="6458837"/>
                  <a:pt x="976378" y="6464968"/>
                </a:cubicBezTo>
                <a:cubicBezTo>
                  <a:pt x="1019344" y="6474883"/>
                  <a:pt x="1060889" y="6492182"/>
                  <a:pt x="1104715" y="6497052"/>
                </a:cubicBezTo>
                <a:lnTo>
                  <a:pt x="1249094" y="6513094"/>
                </a:lnTo>
                <a:cubicBezTo>
                  <a:pt x="1357427" y="6549207"/>
                  <a:pt x="1224085" y="6507537"/>
                  <a:pt x="1393473" y="6545179"/>
                </a:cubicBezTo>
                <a:cubicBezTo>
                  <a:pt x="1409980" y="6548847"/>
                  <a:pt x="1424820" y="6559124"/>
                  <a:pt x="1441599" y="6561221"/>
                </a:cubicBezTo>
                <a:cubicBezTo>
                  <a:pt x="1510782" y="6569869"/>
                  <a:pt x="1580630" y="6571916"/>
                  <a:pt x="1650146" y="6577263"/>
                </a:cubicBezTo>
                <a:cubicBezTo>
                  <a:pt x="2078483" y="6684346"/>
                  <a:pt x="1675445" y="6588784"/>
                  <a:pt x="2837262" y="6609347"/>
                </a:cubicBezTo>
                <a:lnTo>
                  <a:pt x="3527073" y="6625389"/>
                </a:lnTo>
                <a:lnTo>
                  <a:pt x="6559031" y="6609347"/>
                </a:lnTo>
                <a:cubicBezTo>
                  <a:pt x="6618092" y="6608756"/>
                  <a:pt x="6676755" y="6599488"/>
                  <a:pt x="6735494" y="6593305"/>
                </a:cubicBezTo>
                <a:cubicBezTo>
                  <a:pt x="6812400" y="6585210"/>
                  <a:pt x="6996316" y="6560184"/>
                  <a:pt x="7056336" y="6545179"/>
                </a:cubicBezTo>
                <a:cubicBezTo>
                  <a:pt x="7114013" y="6530760"/>
                  <a:pt x="7139626" y="6523276"/>
                  <a:pt x="7200715" y="6513094"/>
                </a:cubicBezTo>
                <a:cubicBezTo>
                  <a:pt x="7238012" y="6506878"/>
                  <a:pt x="7275578" y="6502399"/>
                  <a:pt x="7313010" y="6497052"/>
                </a:cubicBezTo>
                <a:cubicBezTo>
                  <a:pt x="7339747" y="6486357"/>
                  <a:pt x="7365284" y="6471952"/>
                  <a:pt x="7393220" y="6464968"/>
                </a:cubicBezTo>
                <a:cubicBezTo>
                  <a:pt x="7429844" y="6455812"/>
                  <a:pt x="7626229" y="6435513"/>
                  <a:pt x="7649894" y="6432884"/>
                </a:cubicBezTo>
                <a:cubicBezTo>
                  <a:pt x="7681978" y="6422189"/>
                  <a:pt x="7712983" y="6407433"/>
                  <a:pt x="7746146" y="6400800"/>
                </a:cubicBezTo>
                <a:cubicBezTo>
                  <a:pt x="7903431" y="6369343"/>
                  <a:pt x="8021021" y="6364848"/>
                  <a:pt x="8179283" y="6352673"/>
                </a:cubicBezTo>
                <a:cubicBezTo>
                  <a:pt x="8211367" y="6347326"/>
                  <a:pt x="8243131" y="6339449"/>
                  <a:pt x="8275536" y="6336631"/>
                </a:cubicBezTo>
                <a:cubicBezTo>
                  <a:pt x="8366256" y="6328742"/>
                  <a:pt x="8457893" y="6331884"/>
                  <a:pt x="8548252" y="6320589"/>
                </a:cubicBezTo>
                <a:cubicBezTo>
                  <a:pt x="8586881" y="6315760"/>
                  <a:pt x="8622779" y="6297947"/>
                  <a:pt x="8660546" y="6288505"/>
                </a:cubicBezTo>
                <a:cubicBezTo>
                  <a:pt x="8738556" y="6269003"/>
                  <a:pt x="8733566" y="6278378"/>
                  <a:pt x="8804925" y="6256421"/>
                </a:cubicBezTo>
                <a:cubicBezTo>
                  <a:pt x="9015706" y="6191565"/>
                  <a:pt x="8877773" y="6222600"/>
                  <a:pt x="9029515" y="6192252"/>
                </a:cubicBezTo>
                <a:cubicBezTo>
                  <a:pt x="9419463" y="5997279"/>
                  <a:pt x="9033509" y="6195382"/>
                  <a:pt x="9270146" y="6063916"/>
                </a:cubicBezTo>
                <a:cubicBezTo>
                  <a:pt x="9291051" y="6052302"/>
                  <a:pt x="9314417" y="6045096"/>
                  <a:pt x="9334315" y="6031831"/>
                </a:cubicBezTo>
                <a:cubicBezTo>
                  <a:pt x="9394832" y="5991486"/>
                  <a:pt x="9452127" y="5946505"/>
                  <a:pt x="9510778" y="5903494"/>
                </a:cubicBezTo>
                <a:cubicBezTo>
                  <a:pt x="9532339" y="5887683"/>
                  <a:pt x="9556040" y="5874274"/>
                  <a:pt x="9574946" y="5855368"/>
                </a:cubicBezTo>
                <a:cubicBezTo>
                  <a:pt x="9596336" y="5833979"/>
                  <a:pt x="9616148" y="5810886"/>
                  <a:pt x="9639115" y="5791200"/>
                </a:cubicBezTo>
                <a:cubicBezTo>
                  <a:pt x="9691109" y="5746634"/>
                  <a:pt x="9758449" y="5717647"/>
                  <a:pt x="9799536" y="5662863"/>
                </a:cubicBezTo>
                <a:cubicBezTo>
                  <a:pt x="9939237" y="5476592"/>
                  <a:pt x="9745684" y="5728364"/>
                  <a:pt x="9911831" y="5534526"/>
                </a:cubicBezTo>
                <a:cubicBezTo>
                  <a:pt x="9956397" y="5482532"/>
                  <a:pt x="9991744" y="5422527"/>
                  <a:pt x="10040167" y="5374105"/>
                </a:cubicBezTo>
                <a:cubicBezTo>
                  <a:pt x="10090518" y="5323755"/>
                  <a:pt x="10144451" y="5272284"/>
                  <a:pt x="10184546" y="5213684"/>
                </a:cubicBezTo>
                <a:cubicBezTo>
                  <a:pt x="10226495" y="5152374"/>
                  <a:pt x="10258620" y="5084880"/>
                  <a:pt x="10296841" y="5021179"/>
                </a:cubicBezTo>
                <a:cubicBezTo>
                  <a:pt x="10335010" y="4957565"/>
                  <a:pt x="10337135" y="4972675"/>
                  <a:pt x="10377052" y="4892842"/>
                </a:cubicBezTo>
                <a:cubicBezTo>
                  <a:pt x="10389930" y="4867086"/>
                  <a:pt x="10396258" y="4838387"/>
                  <a:pt x="10409136" y="4812631"/>
                </a:cubicBezTo>
                <a:cubicBezTo>
                  <a:pt x="10423080" y="4784743"/>
                  <a:pt x="10443318" y="4760309"/>
                  <a:pt x="10457262" y="4732421"/>
                </a:cubicBezTo>
                <a:cubicBezTo>
                  <a:pt x="10470140" y="4706665"/>
                  <a:pt x="10477651" y="4678525"/>
                  <a:pt x="10489346" y="4652210"/>
                </a:cubicBezTo>
                <a:cubicBezTo>
                  <a:pt x="10499059" y="4630357"/>
                  <a:pt x="10510736" y="4609431"/>
                  <a:pt x="10521431" y="4588042"/>
                </a:cubicBezTo>
                <a:cubicBezTo>
                  <a:pt x="10526778" y="4566652"/>
                  <a:pt x="10527613" y="4543593"/>
                  <a:pt x="10537473" y="4523873"/>
                </a:cubicBezTo>
                <a:cubicBezTo>
                  <a:pt x="10611200" y="4376418"/>
                  <a:pt x="10566705" y="4549421"/>
                  <a:pt x="10617683" y="4379494"/>
                </a:cubicBezTo>
                <a:cubicBezTo>
                  <a:pt x="10625518" y="4353378"/>
                  <a:pt x="10626234" y="4325501"/>
                  <a:pt x="10633725" y="4299284"/>
                </a:cubicBezTo>
                <a:cubicBezTo>
                  <a:pt x="10647662" y="4250506"/>
                  <a:pt x="10665810" y="4203031"/>
                  <a:pt x="10681852" y="4154905"/>
                </a:cubicBezTo>
                <a:cubicBezTo>
                  <a:pt x="10689004" y="4111995"/>
                  <a:pt x="10702725" y="4023286"/>
                  <a:pt x="10713936" y="3978442"/>
                </a:cubicBezTo>
                <a:cubicBezTo>
                  <a:pt x="10723378" y="3940675"/>
                  <a:pt x="10735989" y="3903762"/>
                  <a:pt x="10746020" y="3866147"/>
                </a:cubicBezTo>
                <a:cubicBezTo>
                  <a:pt x="10757382" y="3823540"/>
                  <a:pt x="10765662" y="3780114"/>
                  <a:pt x="10778104" y="3737810"/>
                </a:cubicBezTo>
                <a:cubicBezTo>
                  <a:pt x="10792418" y="3689142"/>
                  <a:pt x="10811099" y="3641851"/>
                  <a:pt x="10826231" y="3593431"/>
                </a:cubicBezTo>
                <a:cubicBezTo>
                  <a:pt x="10837843" y="3556274"/>
                  <a:pt x="10847620" y="3518568"/>
                  <a:pt x="10858315" y="3481137"/>
                </a:cubicBezTo>
                <a:cubicBezTo>
                  <a:pt x="10863662" y="3433011"/>
                  <a:pt x="10863469" y="3383940"/>
                  <a:pt x="10874357" y="3336758"/>
                </a:cubicBezTo>
                <a:cubicBezTo>
                  <a:pt x="10879734" y="3313456"/>
                  <a:pt x="10899569" y="3295495"/>
                  <a:pt x="10906441" y="3272589"/>
                </a:cubicBezTo>
                <a:cubicBezTo>
                  <a:pt x="10915787" y="3241434"/>
                  <a:pt x="10917136" y="3208421"/>
                  <a:pt x="10922483" y="3176337"/>
                </a:cubicBezTo>
                <a:cubicBezTo>
                  <a:pt x="10927830" y="3112168"/>
                  <a:pt x="10932118" y="3047903"/>
                  <a:pt x="10938525" y="2983831"/>
                </a:cubicBezTo>
                <a:cubicBezTo>
                  <a:pt x="10997319" y="2395899"/>
                  <a:pt x="10949537" y="2947949"/>
                  <a:pt x="10986652" y="2502568"/>
                </a:cubicBezTo>
                <a:cubicBezTo>
                  <a:pt x="10975957" y="2133600"/>
                  <a:pt x="10969320" y="1764491"/>
                  <a:pt x="10954567" y="1395663"/>
                </a:cubicBezTo>
                <a:cubicBezTo>
                  <a:pt x="10950600" y="1296489"/>
                  <a:pt x="10935724" y="1307050"/>
                  <a:pt x="10906441" y="1219200"/>
                </a:cubicBezTo>
                <a:cubicBezTo>
                  <a:pt x="10899469" y="1198283"/>
                  <a:pt x="10898879" y="1175383"/>
                  <a:pt x="10890399" y="1155031"/>
                </a:cubicBezTo>
                <a:cubicBezTo>
                  <a:pt x="10828860" y="1007335"/>
                  <a:pt x="10846775" y="1062410"/>
                  <a:pt x="10778104" y="962526"/>
                </a:cubicBezTo>
                <a:cubicBezTo>
                  <a:pt x="10734413" y="898975"/>
                  <a:pt x="10699138" y="829267"/>
                  <a:pt x="10649767" y="770021"/>
                </a:cubicBezTo>
                <a:cubicBezTo>
                  <a:pt x="10623030" y="737937"/>
                  <a:pt x="10594615" y="707179"/>
                  <a:pt x="10569557" y="673768"/>
                </a:cubicBezTo>
                <a:cubicBezTo>
                  <a:pt x="10469541" y="540413"/>
                  <a:pt x="10544444" y="615275"/>
                  <a:pt x="10441220" y="497305"/>
                </a:cubicBezTo>
                <a:cubicBezTo>
                  <a:pt x="10419640" y="472642"/>
                  <a:pt x="10377824" y="430237"/>
                  <a:pt x="10344967" y="417094"/>
                </a:cubicBezTo>
                <a:cubicBezTo>
                  <a:pt x="10308822" y="402636"/>
                  <a:pt x="10270104" y="395705"/>
                  <a:pt x="10232673" y="385010"/>
                </a:cubicBezTo>
                <a:cubicBezTo>
                  <a:pt x="10205936" y="368968"/>
                  <a:pt x="10182590" y="344918"/>
                  <a:pt x="10152462" y="336884"/>
                </a:cubicBezTo>
                <a:cubicBezTo>
                  <a:pt x="10100536" y="323037"/>
                  <a:pt x="10045486" y="326468"/>
                  <a:pt x="9992041" y="320842"/>
                </a:cubicBezTo>
                <a:lnTo>
                  <a:pt x="9847662" y="304800"/>
                </a:lnTo>
                <a:cubicBezTo>
                  <a:pt x="9831620" y="299453"/>
                  <a:pt x="9814036" y="297458"/>
                  <a:pt x="9799536" y="288758"/>
                </a:cubicBezTo>
                <a:cubicBezTo>
                  <a:pt x="9717975" y="239820"/>
                  <a:pt x="9832473" y="263346"/>
                  <a:pt x="9703283" y="224589"/>
                </a:cubicBezTo>
                <a:cubicBezTo>
                  <a:pt x="9672128" y="215243"/>
                  <a:pt x="9639115" y="213894"/>
                  <a:pt x="9607031" y="208547"/>
                </a:cubicBezTo>
                <a:cubicBezTo>
                  <a:pt x="9580294" y="192505"/>
                  <a:pt x="9556123" y="171077"/>
                  <a:pt x="9526820" y="160421"/>
                </a:cubicBezTo>
                <a:cubicBezTo>
                  <a:pt x="9496251" y="149305"/>
                  <a:pt x="9462809" y="148678"/>
                  <a:pt x="9430567" y="144379"/>
                </a:cubicBezTo>
                <a:cubicBezTo>
                  <a:pt x="9301073" y="127113"/>
                  <a:pt x="9213262" y="122727"/>
                  <a:pt x="9077641" y="112294"/>
                </a:cubicBezTo>
                <a:cubicBezTo>
                  <a:pt x="9008442" y="89228"/>
                  <a:pt x="9027373" y="92758"/>
                  <a:pt x="8933262" y="80210"/>
                </a:cubicBezTo>
                <a:cubicBezTo>
                  <a:pt x="8885264" y="73810"/>
                  <a:pt x="8837288" y="65476"/>
                  <a:pt x="8788883" y="64168"/>
                </a:cubicBezTo>
                <a:cubicBezTo>
                  <a:pt x="8441390" y="54776"/>
                  <a:pt x="8093725" y="53473"/>
                  <a:pt x="7746146" y="48126"/>
                </a:cubicBezTo>
                <a:cubicBezTo>
                  <a:pt x="7085268" y="-17961"/>
                  <a:pt x="7786448" y="47373"/>
                  <a:pt x="6125894" y="16042"/>
                </a:cubicBezTo>
                <a:cubicBezTo>
                  <a:pt x="6045520" y="14526"/>
                  <a:pt x="5965473" y="5347"/>
                  <a:pt x="5885262" y="0"/>
                </a:cubicBezTo>
                <a:lnTo>
                  <a:pt x="4938778" y="16042"/>
                </a:lnTo>
                <a:cubicBezTo>
                  <a:pt x="4921877" y="16587"/>
                  <a:pt x="4906849" y="27225"/>
                  <a:pt x="4890652" y="32084"/>
                </a:cubicBezTo>
                <a:cubicBezTo>
                  <a:pt x="4853364" y="43270"/>
                  <a:pt x="4815789" y="53473"/>
                  <a:pt x="4778357" y="64168"/>
                </a:cubicBezTo>
                <a:lnTo>
                  <a:pt x="4682104" y="128337"/>
                </a:lnTo>
                <a:cubicBezTo>
                  <a:pt x="4666062" y="139032"/>
                  <a:pt x="4651223" y="151799"/>
                  <a:pt x="4633978" y="160421"/>
                </a:cubicBezTo>
                <a:lnTo>
                  <a:pt x="4473557" y="240631"/>
                </a:lnTo>
                <a:cubicBezTo>
                  <a:pt x="4443713" y="270476"/>
                  <a:pt x="4433823" y="284562"/>
                  <a:pt x="4393346" y="304800"/>
                </a:cubicBezTo>
                <a:cubicBezTo>
                  <a:pt x="4367590" y="317678"/>
                  <a:pt x="4338892" y="324006"/>
                  <a:pt x="4313136" y="336884"/>
                </a:cubicBezTo>
                <a:cubicBezTo>
                  <a:pt x="4279204" y="353850"/>
                  <a:pt x="4229899" y="398933"/>
                  <a:pt x="4200841" y="417094"/>
                </a:cubicBezTo>
                <a:cubicBezTo>
                  <a:pt x="4168890" y="437063"/>
                  <a:pt x="4089067" y="470395"/>
                  <a:pt x="4056462" y="481263"/>
                </a:cubicBezTo>
                <a:cubicBezTo>
                  <a:pt x="4035546" y="488235"/>
                  <a:pt x="4013683" y="491958"/>
                  <a:pt x="3992294" y="497305"/>
                </a:cubicBezTo>
                <a:cubicBezTo>
                  <a:pt x="3976252" y="508000"/>
                  <a:pt x="3961888" y="521794"/>
                  <a:pt x="3944167" y="529389"/>
                </a:cubicBezTo>
                <a:cubicBezTo>
                  <a:pt x="3913709" y="542442"/>
                  <a:pt x="3805461" y="557854"/>
                  <a:pt x="3783746" y="561473"/>
                </a:cubicBezTo>
                <a:cubicBezTo>
                  <a:pt x="3773051" y="572168"/>
                  <a:pt x="3763762" y="584483"/>
                  <a:pt x="3751662" y="593558"/>
                </a:cubicBezTo>
                <a:cubicBezTo>
                  <a:pt x="3720814" y="616694"/>
                  <a:pt x="3682677" y="630460"/>
                  <a:pt x="3655410" y="657726"/>
                </a:cubicBezTo>
                <a:cubicBezTo>
                  <a:pt x="3644715" y="668421"/>
                  <a:pt x="3632773" y="678000"/>
                  <a:pt x="3623325" y="689810"/>
                </a:cubicBezTo>
                <a:cubicBezTo>
                  <a:pt x="3611281" y="704865"/>
                  <a:pt x="3604874" y="724304"/>
                  <a:pt x="3591241" y="737937"/>
                </a:cubicBezTo>
                <a:cubicBezTo>
                  <a:pt x="3577608" y="751570"/>
                  <a:pt x="3559157" y="759326"/>
                  <a:pt x="3543115" y="770021"/>
                </a:cubicBezTo>
                <a:lnTo>
                  <a:pt x="3511031" y="818147"/>
                </a:lnTo>
              </a:path>
            </a:pathLst>
          </a:cu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553210" y="1993265"/>
            <a:ext cx="2411095" cy="306705"/>
          </a:xfrm>
          <a:prstGeom prst="rect">
            <a:avLst/>
          </a:prstGeom>
          <a:noFill/>
        </p:spPr>
        <p:txBody>
          <a:bodyPr wrap="none" rtlCol="0">
            <a:spAutoFit/>
          </a:bodyPr>
          <a:p>
            <a:r>
              <a:rPr lang="zh-CN" altLang="en-US" sz="1400" b="1">
                <a:latin typeface="微软雅黑" panose="020B0503020204020204" pitchFamily="34" charset="-122"/>
                <a:ea typeface="微软雅黑" panose="020B0503020204020204" pitchFamily="34" charset="-122"/>
                <a:cs typeface="微软雅黑" panose="020B0503020204020204" pitchFamily="34" charset="-122"/>
              </a:rPr>
              <a:t>调制解调器</a:t>
            </a:r>
            <a:r>
              <a:rPr lang="en-US" altLang="zh-CN" sz="1400" b="1">
                <a:latin typeface="微软雅黑" panose="020B0503020204020204" pitchFamily="34" charset="-122"/>
                <a:ea typeface="微软雅黑" panose="020B0503020204020204" pitchFamily="34" charset="-122"/>
                <a:cs typeface="微软雅黑" panose="020B0503020204020204" pitchFamily="34" charset="-122"/>
              </a:rPr>
              <a:t>moden</a:t>
            </a:r>
            <a:r>
              <a:rPr lang="zh-CN" altLang="en-US" sz="1400" b="1">
                <a:latin typeface="微软雅黑" panose="020B0503020204020204" pitchFamily="34" charset="-122"/>
                <a:ea typeface="微软雅黑" panose="020B0503020204020204" pitchFamily="34" charset="-122"/>
                <a:cs typeface="微软雅黑" panose="020B0503020204020204" pitchFamily="34" charset="-122"/>
              </a:rPr>
              <a:t>，俗称猫</a:t>
            </a:r>
            <a:endParaRPr lang="zh-CN" altLang="en-US" sz="1400" b="1">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文本框 2"/>
          <p:cNvSpPr txBox="1"/>
          <p:nvPr/>
        </p:nvSpPr>
        <p:spPr>
          <a:xfrm>
            <a:off x="441325" y="401320"/>
            <a:ext cx="868680" cy="368300"/>
          </a:xfrm>
          <a:prstGeom prst="rect">
            <a:avLst/>
          </a:prstGeom>
          <a:noFill/>
        </p:spPr>
        <p:txBody>
          <a:bodyPr wrap="none" rtlCol="0">
            <a:spAutoFit/>
          </a:bodyPr>
          <a:p>
            <a:r>
              <a:rPr lang="zh-CN" altLang="en-US">
                <a:latin typeface="微软雅黑" panose="020B0503020204020204" pitchFamily="34" charset="-122"/>
                <a:ea typeface="微软雅黑" panose="020B0503020204020204" pitchFamily="34" charset="-122"/>
              </a:rPr>
              <a:t>互联网</a:t>
            </a:r>
            <a:endParaRPr lang="zh-CN" altLang="en-US">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105"/>
                                        </p:tgtEl>
                                        <p:attrNameLst>
                                          <p:attrName>style.visibility</p:attrName>
                                        </p:attrNameLst>
                                      </p:cBhvr>
                                      <p:to>
                                        <p:strVal val="visible"/>
                                      </p:to>
                                    </p:set>
                                    <p:animEffect transition="in" filter="wipe(up)">
                                      <p:cBhvr>
                                        <p:cTn id="25" dur="500"/>
                                        <p:tgtEl>
                                          <p:spTgt spid="10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77"/>
                                        </p:tgtEl>
                                        <p:attrNameLst>
                                          <p:attrName>style.visibility</p:attrName>
                                        </p:attrNameLst>
                                      </p:cBhvr>
                                      <p:to>
                                        <p:strVal val="visible"/>
                                      </p:to>
                                    </p:set>
                                    <p:animEffect transition="in" filter="wipe(left)">
                                      <p:cBhvr>
                                        <p:cTn id="30" dur="500"/>
                                        <p:tgtEl>
                                          <p:spTgt spid="77"/>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87"/>
                                        </p:tgtEl>
                                        <p:attrNameLst>
                                          <p:attrName>style.visibility</p:attrName>
                                        </p:attrNameLst>
                                      </p:cBhvr>
                                      <p:to>
                                        <p:strVal val="visible"/>
                                      </p:to>
                                    </p:set>
                                    <p:animEffect transition="in" filter="wipe(up)">
                                      <p:cBhvr>
                                        <p:cTn id="35" dur="500"/>
                                        <p:tgtEl>
                                          <p:spTgt spid="87"/>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122"/>
                                        </p:tgtEl>
                                        <p:attrNameLst>
                                          <p:attrName>style.visibility</p:attrName>
                                        </p:attrNameLst>
                                      </p:cBhvr>
                                      <p:to>
                                        <p:strVal val="visible"/>
                                      </p:to>
                                    </p:set>
                                    <p:animEffect transition="in" filter="wipe(up)">
                                      <p:cBhvr>
                                        <p:cTn id="40" dur="500"/>
                                        <p:tgtEl>
                                          <p:spTgt spid="122"/>
                                        </p:tgtEl>
                                      </p:cBhvr>
                                    </p:animEffect>
                                  </p:childTnLst>
                                </p:cTn>
                              </p:par>
                              <p:par>
                                <p:cTn id="41" presetID="22" presetClass="entr" presetSubtype="1" fill="hold" nodeType="withEffect">
                                  <p:stCondLst>
                                    <p:cond delay="0"/>
                                  </p:stCondLst>
                                  <p:childTnLst>
                                    <p:set>
                                      <p:cBhvr>
                                        <p:cTn id="42" dur="1" fill="hold">
                                          <p:stCondLst>
                                            <p:cond delay="0"/>
                                          </p:stCondLst>
                                        </p:cTn>
                                        <p:tgtEl>
                                          <p:spTgt spid="150"/>
                                        </p:tgtEl>
                                        <p:attrNameLst>
                                          <p:attrName>style.visibility</p:attrName>
                                        </p:attrNameLst>
                                      </p:cBhvr>
                                      <p:to>
                                        <p:strVal val="visible"/>
                                      </p:to>
                                    </p:set>
                                    <p:animEffect transition="in" filter="wipe(up)">
                                      <p:cBhvr>
                                        <p:cTn id="43" dur="500"/>
                                        <p:tgtEl>
                                          <p:spTgt spid="150"/>
                                        </p:tgtEl>
                                      </p:cBhvr>
                                    </p:animEffect>
                                  </p:childTnLst>
                                </p:cTn>
                              </p:par>
                              <p:par>
                                <p:cTn id="44" presetID="22" presetClass="entr" presetSubtype="1" fill="hold" nodeType="withEffect">
                                  <p:stCondLst>
                                    <p:cond delay="0"/>
                                  </p:stCondLst>
                                  <p:childTnLst>
                                    <p:set>
                                      <p:cBhvr>
                                        <p:cTn id="45" dur="1" fill="hold">
                                          <p:stCondLst>
                                            <p:cond delay="0"/>
                                          </p:stCondLst>
                                        </p:cTn>
                                        <p:tgtEl>
                                          <p:spTgt spid="127"/>
                                        </p:tgtEl>
                                        <p:attrNameLst>
                                          <p:attrName>style.visibility</p:attrName>
                                        </p:attrNameLst>
                                      </p:cBhvr>
                                      <p:to>
                                        <p:strVal val="visible"/>
                                      </p:to>
                                    </p:set>
                                    <p:animEffect transition="in" filter="wipe(up)">
                                      <p:cBhvr>
                                        <p:cTn id="46" dur="500"/>
                                        <p:tgtEl>
                                          <p:spTgt spid="127"/>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1" fill="hold" nodeType="clickEffect">
                                  <p:stCondLst>
                                    <p:cond delay="0"/>
                                  </p:stCondLst>
                                  <p:childTnLst>
                                    <p:set>
                                      <p:cBhvr>
                                        <p:cTn id="50" dur="1" fill="hold">
                                          <p:stCondLst>
                                            <p:cond delay="0"/>
                                          </p:stCondLst>
                                        </p:cTn>
                                        <p:tgtEl>
                                          <p:spTgt spid="115"/>
                                        </p:tgtEl>
                                        <p:attrNameLst>
                                          <p:attrName>style.visibility</p:attrName>
                                        </p:attrNameLst>
                                      </p:cBhvr>
                                      <p:to>
                                        <p:strVal val="visible"/>
                                      </p:to>
                                    </p:set>
                                    <p:animEffect transition="in" filter="wipe(up)">
                                      <p:cBhvr>
                                        <p:cTn id="51" dur="500"/>
                                        <p:tgtEl>
                                          <p:spTgt spid="115"/>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nodeType="clickEffect">
                                  <p:stCondLst>
                                    <p:cond delay="0"/>
                                  </p:stCondLst>
                                  <p:childTnLst>
                                    <p:set>
                                      <p:cBhvr>
                                        <p:cTn id="55" dur="1" fill="hold">
                                          <p:stCondLst>
                                            <p:cond delay="0"/>
                                          </p:stCondLst>
                                        </p:cTn>
                                        <p:tgtEl>
                                          <p:spTgt spid="109"/>
                                        </p:tgtEl>
                                        <p:attrNameLst>
                                          <p:attrName>style.visibility</p:attrName>
                                        </p:attrNameLst>
                                      </p:cBhvr>
                                      <p:to>
                                        <p:strVal val="visible"/>
                                      </p:to>
                                    </p:set>
                                    <p:animEffect transition="in" filter="wipe(down)">
                                      <p:cBhvr>
                                        <p:cTn id="56" dur="500"/>
                                        <p:tgtEl>
                                          <p:spTgt spid="109"/>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8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8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8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2" presetClass="entr" presetSubtype="1" fill="hold" grpId="0" nodeType="clickEffect">
                                  <p:stCondLst>
                                    <p:cond delay="0"/>
                                  </p:stCondLst>
                                  <p:childTnLst>
                                    <p:set>
                                      <p:cBhvr>
                                        <p:cTn id="70" dur="1" fill="hold">
                                          <p:stCondLst>
                                            <p:cond delay="0"/>
                                          </p:stCondLst>
                                        </p:cTn>
                                        <p:tgtEl>
                                          <p:spTgt spid="188"/>
                                        </p:tgtEl>
                                        <p:attrNameLst>
                                          <p:attrName>style.visibility</p:attrName>
                                        </p:attrNameLst>
                                      </p:cBhvr>
                                      <p:to>
                                        <p:strVal val="visible"/>
                                      </p:to>
                                    </p:set>
                                    <p:animEffect transition="in" filter="wipe(up)">
                                      <p:cBhvr>
                                        <p:cTn id="71" dur="500"/>
                                        <p:tgtEl>
                                          <p:spTgt spid="188"/>
                                        </p:tgtEl>
                                      </p:cBhvr>
                                    </p:animEffec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184"/>
                                        </p:tgtEl>
                                        <p:attrNameLst>
                                          <p:attrName>style.visibility</p:attrName>
                                        </p:attrNameLst>
                                      </p:cBhvr>
                                      <p:to>
                                        <p:strVal val="visible"/>
                                      </p:to>
                                    </p:set>
                                  </p:childTnLst>
                                </p:cTn>
                              </p:par>
                              <p:par>
                                <p:cTn id="76" presetID="1" presetClass="entr" presetSubtype="0" fill="hold" grpId="0" nodeType="withEffect">
                                  <p:stCondLst>
                                    <p:cond delay="0"/>
                                  </p:stCondLst>
                                  <p:childTnLst>
                                    <p:set>
                                      <p:cBhvr>
                                        <p:cTn id="77" dur="1" fill="hold">
                                          <p:stCondLst>
                                            <p:cond delay="0"/>
                                          </p:stCondLst>
                                        </p:cTn>
                                        <p:tgtEl>
                                          <p:spTgt spid="185"/>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186"/>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183"/>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22" presetClass="entr" presetSubtype="4" fill="hold" grpId="0" nodeType="clickEffect">
                                  <p:stCondLst>
                                    <p:cond delay="0"/>
                                  </p:stCondLst>
                                  <p:childTnLst>
                                    <p:set>
                                      <p:cBhvr>
                                        <p:cTn id="85" dur="1" fill="hold">
                                          <p:stCondLst>
                                            <p:cond delay="0"/>
                                          </p:stCondLst>
                                        </p:cTn>
                                        <p:tgtEl>
                                          <p:spTgt spid="189"/>
                                        </p:tgtEl>
                                        <p:attrNameLst>
                                          <p:attrName>style.visibility</p:attrName>
                                        </p:attrNameLst>
                                      </p:cBhvr>
                                      <p:to>
                                        <p:strVal val="visible"/>
                                      </p:to>
                                    </p:set>
                                    <p:animEffect transition="in" filter="wipe(down)">
                                      <p:cBhvr>
                                        <p:cTn id="86" dur="500"/>
                                        <p:tgtEl>
                                          <p:spTgt spid="1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 grpId="0"/>
      <p:bldP spid="177" grpId="0"/>
      <p:bldP spid="178" grpId="0"/>
      <p:bldP spid="180" grpId="0" animBg="1"/>
      <p:bldP spid="181" grpId="0" animBg="1"/>
      <p:bldP spid="182" grpId="0" bldLvl="0" animBg="1"/>
      <p:bldP spid="183" grpId="0" animBg="1"/>
      <p:bldP spid="184" grpId="0" animBg="1"/>
      <p:bldP spid="185" grpId="0" animBg="1"/>
      <p:bldP spid="186" grpId="0" animBg="1"/>
      <p:bldP spid="188" grpId="0" animBg="1"/>
      <p:bldP spid="189" grpId="0" animBg="1"/>
      <p:bldP spid="2" grpId="0"/>
      <p:bldP spid="164" grpId="0"/>
      <p:bldP spid="2" grpId="1"/>
      <p:bldP spid="164"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95400" y="476672"/>
            <a:ext cx="8010922" cy="5616624"/>
          </a:xfrm>
          <a:prstGeom prst="rect">
            <a:avLst/>
          </a:prstGeom>
        </p:spPr>
      </p:pic>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9210" y="5333656"/>
            <a:ext cx="6196827" cy="1232283"/>
          </a:xfrm>
          <a:prstGeom prst="rect">
            <a:avLst/>
          </a:prstGeom>
          <a:ln>
            <a:solidFill>
              <a:schemeClr val="tx1"/>
            </a:solidFill>
            <a:prstDash val="dash"/>
          </a:ln>
        </p:spPr>
      </p:pic>
      <p:sp>
        <p:nvSpPr>
          <p:cNvPr id="4" name="文本框 3"/>
          <p:cNvSpPr txBox="1"/>
          <p:nvPr/>
        </p:nvSpPr>
        <p:spPr>
          <a:xfrm>
            <a:off x="8566027" y="446036"/>
            <a:ext cx="3142879" cy="4524315"/>
          </a:xfrm>
          <a:prstGeom prst="rect">
            <a:avLst/>
          </a:prstGeom>
          <a:noFill/>
        </p:spPr>
        <p:txBody>
          <a:bodyPr wrap="square" rtlCol="0">
            <a:spAutoFit/>
          </a:bodyPr>
          <a:lstStyle/>
          <a:p>
            <a:pPr>
              <a:lnSpc>
                <a:spcPct val="120000"/>
              </a:lnSpc>
            </a:pPr>
            <a:r>
              <a:rPr lang="zh-CN" altLang="en-US" sz="2400" b="1" dirty="0">
                <a:solidFill>
                  <a:srgbClr val="002060"/>
                </a:solidFill>
                <a:latin typeface="微软雅黑" panose="020B0503020204020204" pitchFamily="34" charset="-122"/>
                <a:ea typeface="微软雅黑" panose="020B0503020204020204" pitchFamily="34" charset="-122"/>
              </a:rPr>
              <a:t>真题训练</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10</a:t>
            </a:r>
            <a:r>
              <a:rPr lang="zh-CN" altLang="en-US" dirty="0">
                <a:latin typeface="微软雅黑" panose="020B0503020204020204" pitchFamily="34" charset="-122"/>
                <a:ea typeface="微软雅黑" panose="020B0503020204020204" pitchFamily="34" charset="-122"/>
              </a:rPr>
              <a:t>分）</a:t>
            </a:r>
            <a:r>
              <a:rPr lang="zh-CN" altLang="en-US" dirty="0">
                <a:latin typeface="微软雅黑" panose="020B0503020204020204" pitchFamily="34" charset="-122"/>
                <a:ea typeface="微软雅黑" panose="020B0503020204020204" pitchFamily="34" charset="-122"/>
              </a:rPr>
              <a:t> ：</a:t>
            </a:r>
            <a:endParaRPr lang="en-US" altLang="zh-CN" dirty="0">
              <a:latin typeface="微软雅黑" panose="020B0503020204020204" pitchFamily="34" charset="-122"/>
              <a:ea typeface="微软雅黑" panose="020B0503020204020204" pitchFamily="34" charset="-122"/>
            </a:endParaRPr>
          </a:p>
          <a:p>
            <a:pPr indent="441325">
              <a:lnSpc>
                <a:spcPct val="120000"/>
              </a:lnSpc>
            </a:pPr>
            <a:r>
              <a:rPr lang="zh-CN" altLang="en-US" dirty="0">
                <a:latin typeface="微软雅黑" panose="020B0503020204020204" pitchFamily="34" charset="-122"/>
                <a:ea typeface="微软雅黑" panose="020B0503020204020204" pitchFamily="34" charset="-122"/>
              </a:rPr>
              <a:t>在居住条件得到改善的同时，也出现了很多安全问题，小明想设计家庭智能安防系统，通过门禁、报警、监控三个子系统实现门窗防盗控制、防煤气泄漏、紧急求助与报警功能。请仔细阅家庭智能安防结构图，补充完善。</a:t>
            </a:r>
            <a:endParaRPr lang="en-US" altLang="zh-CN" dirty="0">
              <a:latin typeface="微软雅黑" panose="020B0503020204020204" pitchFamily="34" charset="-122"/>
              <a:ea typeface="微软雅黑" panose="020B0503020204020204" pitchFamily="34" charset="-122"/>
            </a:endParaRPr>
          </a:p>
          <a:p>
            <a:pPr>
              <a:lnSpc>
                <a:spcPct val="120000"/>
              </a:lnSpc>
            </a:pP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操作要求</a:t>
            </a:r>
            <a:r>
              <a:rPr lang="en-US" altLang="zh-CN" dirty="0">
                <a:latin typeface="微软雅黑" panose="020B0503020204020204" pitchFamily="34" charset="-122"/>
                <a:ea typeface="微软雅黑" panose="020B0503020204020204" pitchFamily="34" charset="-122"/>
              </a:rPr>
              <a:t>】</a:t>
            </a:r>
            <a:endParaRPr lang="en-US" altLang="zh-CN" dirty="0">
              <a:latin typeface="微软雅黑" panose="020B0503020204020204" pitchFamily="34" charset="-122"/>
              <a:ea typeface="微软雅黑" panose="020B0503020204020204" pitchFamily="34" charset="-122"/>
            </a:endParaRPr>
          </a:p>
          <a:p>
            <a:pPr indent="441325">
              <a:lnSpc>
                <a:spcPct val="120000"/>
              </a:lnSpc>
            </a:pPr>
            <a:r>
              <a:rPr lang="zh-CN" altLang="en-US" dirty="0">
                <a:latin typeface="微软雅黑" panose="020B0503020204020204" pitchFamily="34" charset="-122"/>
                <a:ea typeface="微软雅黑" panose="020B0503020204020204" pitchFamily="34" charset="-122"/>
              </a:rPr>
              <a:t>从系统提供的对象集群中拖放合适对象到相应皇热区位置，将</a:t>
            </a:r>
            <a:r>
              <a:rPr lang="zh-CN" altLang="en-US" dirty="0">
                <a:latin typeface="微软雅黑" panose="020B0503020204020204" pitchFamily="34" charset="-122"/>
                <a:ea typeface="微软雅黑" panose="020B0503020204020204" pitchFamily="34" charset="-122"/>
              </a:rPr>
              <a:t>结构</a:t>
            </a:r>
            <a:r>
              <a:rPr lang="zh-CN" altLang="en-US" dirty="0">
                <a:latin typeface="微软雅黑" panose="020B0503020204020204" pitchFamily="34" charset="-122"/>
                <a:ea typeface="微软雅黑" panose="020B0503020204020204" pitchFamily="34" charset="-122"/>
              </a:rPr>
              <a:t>图补充完整。</a:t>
            </a:r>
            <a:endParaRPr lang="zh-CN" altLang="en-US" dirty="0">
              <a:latin typeface="微软雅黑" panose="020B0503020204020204" pitchFamily="34" charset="-122"/>
              <a:ea typeface="微软雅黑" panose="020B0503020204020204" pitchFamily="34" charset="-122"/>
            </a:endParaRPr>
          </a:p>
        </p:txBody>
      </p:sp>
      <p:sp>
        <p:nvSpPr>
          <p:cNvPr id="5" name="椭圆 4"/>
          <p:cNvSpPr/>
          <p:nvPr/>
        </p:nvSpPr>
        <p:spPr>
          <a:xfrm>
            <a:off x="7267074" y="5213684"/>
            <a:ext cx="946484" cy="1644316"/>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箭头连接符 6"/>
          <p:cNvCxnSpPr>
            <a:stCxn id="5" idx="1"/>
          </p:cNvCxnSpPr>
          <p:nvPr/>
        </p:nvCxnSpPr>
        <p:spPr>
          <a:xfrm flipH="1" flipV="1">
            <a:off x="5117432" y="2630905"/>
            <a:ext cx="2288251" cy="2823584"/>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9256295" y="5213684"/>
            <a:ext cx="1315452" cy="1443790"/>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肘形连接符 9"/>
          <p:cNvCxnSpPr>
            <a:stCxn id="8" idx="0"/>
          </p:cNvCxnSpPr>
          <p:nvPr/>
        </p:nvCxnSpPr>
        <p:spPr>
          <a:xfrm rot="16200000" flipV="1">
            <a:off x="6885549" y="2185211"/>
            <a:ext cx="153451" cy="5903495"/>
          </a:xfrm>
          <a:prstGeom prst="bentConnector2">
            <a:avLst/>
          </a:prstGeom>
          <a:noFill/>
          <a:ln w="28575">
            <a:solidFill>
              <a:srgbClr val="C00000"/>
            </a:solidFill>
            <a:tailEnd type="stealth" w="lg" len="lg"/>
          </a:ln>
        </p:spPr>
        <p:style>
          <a:lnRef idx="2">
            <a:schemeClr val="accent1">
              <a:shade val="50000"/>
            </a:schemeClr>
          </a:lnRef>
          <a:fillRef idx="1">
            <a:schemeClr val="accent1"/>
          </a:fillRef>
          <a:effectRef idx="0">
            <a:schemeClr val="accent1"/>
          </a:effectRef>
          <a:fontRef idx="minor">
            <a:schemeClr val="lt1"/>
          </a:fontRef>
        </p:style>
      </p:cxnSp>
      <p:sp>
        <p:nvSpPr>
          <p:cNvPr id="12" name="圆角矩形 11"/>
          <p:cNvSpPr/>
          <p:nvPr/>
        </p:nvSpPr>
        <p:spPr>
          <a:xfrm>
            <a:off x="5729210" y="5646821"/>
            <a:ext cx="1393485" cy="101065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 name="肘形连接符 14"/>
          <p:cNvCxnSpPr>
            <a:stCxn id="12" idx="1"/>
          </p:cNvCxnSpPr>
          <p:nvPr/>
        </p:nvCxnSpPr>
        <p:spPr>
          <a:xfrm rot="10800000">
            <a:off x="2114848" y="3801980"/>
            <a:ext cx="3614362" cy="2350169"/>
          </a:xfrm>
          <a:prstGeom prst="bentConnector3">
            <a:avLst>
              <a:gd name="adj1" fmla="val 89058"/>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2" fill="hold"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right)">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wipe(down)">
                                      <p:cBhvr>
                                        <p:cTn id="2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6014720" y="162560"/>
            <a:ext cx="5951855" cy="4187825"/>
          </a:xfrm>
          <a:prstGeom prst="rect">
            <a:avLst/>
          </a:prstGeom>
          <a:noFill/>
          <a:ln w="9525">
            <a:noFill/>
          </a:ln>
        </p:spPr>
        <p:txBody>
          <a:bodyPr wrap="square">
            <a:spAutoFit/>
          </a:bodyPr>
          <a:p>
            <a:pPr indent="0" fontAlgn="auto">
              <a:lnSpc>
                <a:spcPct val="120000"/>
              </a:lnSpc>
              <a:spcBef>
                <a:spcPts val="0"/>
              </a:spcBef>
              <a:spcAft>
                <a:spcPts val="0"/>
              </a:spcAft>
            </a:pPr>
            <a:r>
              <a:rPr lang="zh-CN" altLang="en-US" sz="2400" b="1" dirty="0">
                <a:solidFill>
                  <a:srgbClr val="002060"/>
                </a:solidFill>
                <a:latin typeface="微软雅黑" panose="020B0503020204020204" pitchFamily="34" charset="-122"/>
                <a:ea typeface="微软雅黑" panose="020B0503020204020204" pitchFamily="34" charset="-122"/>
                <a:sym typeface="+mn-ea"/>
              </a:rPr>
              <a:t>真题训练</a:t>
            </a:r>
            <a:r>
              <a:rPr lang="zh-CN" altLang="en-US" b="1" dirty="0">
                <a:solidFill>
                  <a:srgbClr val="002060"/>
                </a:solidFill>
                <a:latin typeface="微软雅黑" panose="020B0503020204020204" pitchFamily="34" charset="-122"/>
                <a:ea typeface="微软雅黑" panose="020B0503020204020204" pitchFamily="34" charset="-122"/>
                <a:sym typeface="+mn-ea"/>
              </a:rPr>
              <a:t>：</a:t>
            </a:r>
            <a:r>
              <a:rPr lang="zh-CN" b="0">
                <a:latin typeface="微软雅黑" panose="020B0503020204020204" pitchFamily="34" charset="-122"/>
                <a:ea typeface="微软雅黑" panose="020B0503020204020204" pitchFamily="34" charset="-122"/>
                <a:cs typeface="微软雅黑" panose="020B0503020204020204" pitchFamily="34" charset="-122"/>
              </a:rPr>
              <a:t>随着网络技术的发展，小田家的网络设备激增，网络已经成为日常生活的必需品，如：无线上网、电视高清点播、高清监控、智能家居系统等等，但是随之而来小田发现目前的网络已经不能满足需求，出现了以下问题：（</a:t>
            </a:r>
            <a:r>
              <a:rPr lang="en-US" b="0">
                <a:latin typeface="微软雅黑" panose="020B0503020204020204" pitchFamily="34" charset="-122"/>
                <a:ea typeface="微软雅黑" panose="020B0503020204020204" pitchFamily="34" charset="-122"/>
                <a:cs typeface="微软雅黑" panose="020B0503020204020204" pitchFamily="34" charset="-122"/>
              </a:rPr>
              <a:t>1</a:t>
            </a:r>
            <a:r>
              <a:rPr lang="zh-CN" b="0">
                <a:latin typeface="微软雅黑" panose="020B0503020204020204" pitchFamily="34" charset="-122"/>
                <a:ea typeface="微软雅黑" panose="020B0503020204020204" pitchFamily="34" charset="-122"/>
                <a:cs typeface="微软雅黑" panose="020B0503020204020204" pitchFamily="34" charset="-122"/>
              </a:rPr>
              <a:t>）上网速度太慢，如果假期家人都在家，网络极不稳定；（</a:t>
            </a:r>
            <a:r>
              <a:rPr lang="en-US" b="0">
                <a:latin typeface="微软雅黑" panose="020B0503020204020204" pitchFamily="34" charset="-122"/>
                <a:ea typeface="微软雅黑" panose="020B0503020204020204" pitchFamily="34" charset="-122"/>
                <a:cs typeface="微软雅黑" panose="020B0503020204020204" pitchFamily="34" charset="-122"/>
              </a:rPr>
              <a:t>2</a:t>
            </a:r>
            <a:r>
              <a:rPr lang="zh-CN" b="0">
                <a:latin typeface="微软雅黑" panose="020B0503020204020204" pitchFamily="34" charset="-122"/>
                <a:ea typeface="微软雅黑" panose="020B0503020204020204" pitchFamily="34" charset="-122"/>
                <a:cs typeface="微软雅黑" panose="020B0503020204020204" pitchFamily="34" charset="-122"/>
              </a:rPr>
              <a:t>）在次卧中接收不到无线</a:t>
            </a:r>
            <a:r>
              <a:rPr lang="en-US" b="0">
                <a:latin typeface="微软雅黑" panose="020B0503020204020204" pitchFamily="34" charset="-122"/>
                <a:ea typeface="微软雅黑" panose="020B0503020204020204" pitchFamily="34" charset="-122"/>
                <a:cs typeface="微软雅黑" panose="020B0503020204020204" pitchFamily="34" charset="-122"/>
              </a:rPr>
              <a:t>WIFI</a:t>
            </a:r>
            <a:r>
              <a:rPr lang="zh-CN" b="0">
                <a:latin typeface="微软雅黑" panose="020B0503020204020204" pitchFamily="34" charset="-122"/>
                <a:ea typeface="微软雅黑" panose="020B0503020204020204" pitchFamily="34" charset="-122"/>
                <a:cs typeface="微软雅黑" panose="020B0503020204020204" pitchFamily="34" charset="-122"/>
              </a:rPr>
              <a:t>信号；（</a:t>
            </a:r>
            <a:r>
              <a:rPr lang="en-US" b="0">
                <a:latin typeface="微软雅黑" panose="020B0503020204020204" pitchFamily="34" charset="-122"/>
                <a:ea typeface="微软雅黑" panose="020B0503020204020204" pitchFamily="34" charset="-122"/>
                <a:cs typeface="微软雅黑" panose="020B0503020204020204" pitchFamily="34" charset="-122"/>
              </a:rPr>
              <a:t>3</a:t>
            </a:r>
            <a:r>
              <a:rPr lang="zh-CN" b="0">
                <a:latin typeface="微软雅黑" panose="020B0503020204020204" pitchFamily="34" charset="-122"/>
                <a:ea typeface="微软雅黑" panose="020B0503020204020204" pitchFamily="34" charset="-122"/>
                <a:cs typeface="微软雅黑" panose="020B0503020204020204" pitchFamily="34" charset="-122"/>
              </a:rPr>
              <a:t>）发现经常有人蹭网。</a:t>
            </a:r>
            <a:endParaRPr lang="zh-CN" b="0">
              <a:latin typeface="微软雅黑" panose="020B0503020204020204" pitchFamily="34" charset="-122"/>
              <a:ea typeface="微软雅黑" panose="020B0503020204020204" pitchFamily="34" charset="-122"/>
              <a:cs typeface="微软雅黑" panose="020B0503020204020204" pitchFamily="34" charset="-122"/>
            </a:endParaRPr>
          </a:p>
          <a:p>
            <a:pPr indent="457200" fontAlgn="auto">
              <a:lnSpc>
                <a:spcPct val="120000"/>
              </a:lnSpc>
              <a:spcBef>
                <a:spcPts val="0"/>
              </a:spcBef>
              <a:spcAft>
                <a:spcPts val="0"/>
              </a:spcAft>
            </a:pPr>
            <a:r>
              <a:rPr lang="zh-CN" b="0">
                <a:latin typeface="微软雅黑" panose="020B0503020204020204" pitchFamily="34" charset="-122"/>
                <a:ea typeface="微软雅黑" panose="020B0503020204020204" pitchFamily="34" charset="-122"/>
                <a:cs typeface="微软雅黑" panose="020B0503020204020204" pitchFamily="34" charset="-122"/>
              </a:rPr>
              <a:t>为了解决这些问题，小田决定用已学的网络知识对自家的网络进行升级。左</a:t>
            </a:r>
            <a:r>
              <a:rPr lang="zh-CN">
                <a:latin typeface="微软雅黑" panose="020B0503020204020204" pitchFamily="34" charset="-122"/>
                <a:ea typeface="微软雅黑" panose="020B0503020204020204" pitchFamily="34" charset="-122"/>
                <a:cs typeface="微软雅黑" panose="020B0503020204020204" pitchFamily="34" charset="-122"/>
                <a:sym typeface="+mn-ea"/>
              </a:rPr>
              <a:t>图是小田家现在使用的网络的拓扑图，请结合所学知识，分析上图，完成下列题目。</a:t>
            </a:r>
            <a:endParaRPr lang="zh-CN">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fontAlgn="auto">
              <a:lnSpc>
                <a:spcPct val="120000"/>
              </a:lnSpc>
              <a:spcBef>
                <a:spcPts val="0"/>
              </a:spcBef>
              <a:spcAft>
                <a:spcPts val="0"/>
              </a:spcAft>
            </a:pPr>
            <a:endParaRPr lang="zh-CN" altLang="en-US" b="0">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100007" name="图片 100007" descr="@@@1a6b5a841ef64c8085adc8164eedc889"/>
          <p:cNvPicPr>
            <a:picLocks noChangeAspect="1"/>
          </p:cNvPicPr>
          <p:nvPr/>
        </p:nvPicPr>
        <p:blipFill>
          <a:blip r:embed="rId1"/>
          <a:stretch>
            <a:fillRect/>
          </a:stretch>
        </p:blipFill>
        <p:spPr>
          <a:xfrm>
            <a:off x="128905" y="966470"/>
            <a:ext cx="5730875" cy="4393565"/>
          </a:xfrm>
          <a:prstGeom prst="rect">
            <a:avLst/>
          </a:prstGeom>
        </p:spPr>
      </p:pic>
      <p:sp>
        <p:nvSpPr>
          <p:cNvPr id="2" name="文本框 1"/>
          <p:cNvSpPr txBox="1"/>
          <p:nvPr/>
        </p:nvSpPr>
        <p:spPr>
          <a:xfrm>
            <a:off x="6014720" y="4044315"/>
            <a:ext cx="5951855" cy="2609215"/>
          </a:xfrm>
          <a:prstGeom prst="rect">
            <a:avLst/>
          </a:prstGeom>
          <a:noFill/>
          <a:ln w="9525">
            <a:noFill/>
          </a:ln>
        </p:spPr>
        <p:txBody>
          <a:bodyPr wrap="square">
            <a:spAutoFit/>
          </a:bodyPr>
          <a:p>
            <a:pPr indent="0" algn="l" fontAlgn="auto">
              <a:lnSpc>
                <a:spcPct val="130000"/>
              </a:lnSpc>
              <a:spcBef>
                <a:spcPts val="0"/>
              </a:spcBef>
              <a:spcAft>
                <a:spcPts val="0"/>
              </a:spcAft>
              <a:buClrTx/>
              <a:buSzTx/>
              <a:buFontTx/>
            </a:pPr>
            <a:r>
              <a:rPr lang="en-US" altLang="zh-CN" sz="1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a:t>
            </a:r>
            <a:r>
              <a:rPr lang="zh-CN" sz="1800" b="0">
                <a:latin typeface="微软雅黑" panose="020B0503020204020204" pitchFamily="34" charset="-122"/>
                <a:ea typeface="微软雅黑" panose="020B0503020204020204" pitchFamily="34" charset="-122"/>
                <a:cs typeface="微软雅黑" panose="020B0503020204020204" pitchFamily="34" charset="-122"/>
              </a:rPr>
              <a:t>为了提高网速，小田向网络运营商升级了家庭的网络套餐，实现了光纤到户，带宽达到了2000Mbps。</a:t>
            </a:r>
            <a:endParaRPr lang="zh-CN" sz="1800" b="0">
              <a:latin typeface="微软雅黑" panose="020B0503020204020204" pitchFamily="34" charset="-122"/>
              <a:ea typeface="微软雅黑" panose="020B0503020204020204" pitchFamily="34" charset="-122"/>
              <a:cs typeface="微软雅黑" panose="020B0503020204020204" pitchFamily="34" charset="-122"/>
            </a:endParaRPr>
          </a:p>
          <a:p>
            <a:pPr indent="457200" algn="l" fontAlgn="auto">
              <a:lnSpc>
                <a:spcPct val="130000"/>
              </a:lnSpc>
              <a:spcBef>
                <a:spcPts val="0"/>
              </a:spcBef>
              <a:spcAft>
                <a:spcPts val="0"/>
              </a:spcAft>
              <a:buClrTx/>
              <a:buSzTx/>
              <a:buFontTx/>
            </a:pPr>
            <a:r>
              <a:rPr lang="zh-CN" sz="1800" b="0">
                <a:latin typeface="微软雅黑" panose="020B0503020204020204" pitchFamily="34" charset="-122"/>
                <a:ea typeface="微软雅黑" panose="020B0503020204020204" pitchFamily="34" charset="-122"/>
                <a:cs typeface="微软雅黑" panose="020B0503020204020204" pitchFamily="34" charset="-122"/>
              </a:rPr>
              <a:t>为了实现此项升级，网络运营商首先需要把相应的双绞线更换为光纤，应更换图中A、B两处中的(  </a:t>
            </a:r>
            <a:r>
              <a:rPr lang="en-US" altLang="zh-CN" sz="1800" b="0">
                <a:latin typeface="微软雅黑" panose="020B0503020204020204" pitchFamily="34" charset="-122"/>
                <a:ea typeface="微软雅黑" panose="020B0503020204020204" pitchFamily="34" charset="-122"/>
                <a:cs typeface="微软雅黑" panose="020B0503020204020204" pitchFamily="34" charset="-122"/>
              </a:rPr>
              <a:t>  </a:t>
            </a:r>
            <a:r>
              <a:rPr lang="zh-CN" sz="1800" b="0">
                <a:latin typeface="微软雅黑" panose="020B0503020204020204" pitchFamily="34" charset="-122"/>
                <a:ea typeface="微软雅黑" panose="020B0503020204020204" pitchFamily="34" charset="-122"/>
                <a:cs typeface="微软雅黑" panose="020B0503020204020204" pitchFamily="34" charset="-122"/>
              </a:rPr>
              <a:t>  )处，除了更换光纤，网络运营商还需要更换光猫（光modem，具有调制解调的作用），光猫应该更换上图中D、E两处中的(   </a:t>
            </a:r>
            <a:r>
              <a:rPr lang="en-US" altLang="zh-CN" sz="1800" b="0">
                <a:latin typeface="微软雅黑" panose="020B0503020204020204" pitchFamily="34" charset="-122"/>
                <a:ea typeface="微软雅黑" panose="020B0503020204020204" pitchFamily="34" charset="-122"/>
                <a:cs typeface="微软雅黑" panose="020B0503020204020204" pitchFamily="34" charset="-122"/>
              </a:rPr>
              <a:t>  </a:t>
            </a:r>
            <a:r>
              <a:rPr lang="zh-CN" sz="1800" b="0">
                <a:latin typeface="微软雅黑" panose="020B0503020204020204" pitchFamily="34" charset="-122"/>
                <a:ea typeface="微软雅黑" panose="020B0503020204020204" pitchFamily="34" charset="-122"/>
                <a:cs typeface="微软雅黑" panose="020B0503020204020204" pitchFamily="34" charset="-122"/>
              </a:rPr>
              <a:t> )设备。</a:t>
            </a:r>
            <a:endParaRPr lang="zh-CN" sz="1800" b="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文本框 2"/>
          <p:cNvSpPr txBox="1"/>
          <p:nvPr/>
        </p:nvSpPr>
        <p:spPr>
          <a:xfrm>
            <a:off x="10605770" y="5118735"/>
            <a:ext cx="397510" cy="460375"/>
          </a:xfrm>
          <a:prstGeom prst="rect">
            <a:avLst/>
          </a:prstGeom>
          <a:noFill/>
        </p:spPr>
        <p:txBody>
          <a:bodyPr wrap="none" rtlCol="0" anchor="t">
            <a:spAutoFit/>
          </a:bodyPr>
          <a:p>
            <a:r>
              <a:rPr lang="zh-CN" sz="240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A</a:t>
            </a:r>
            <a:endParaRPr lang="zh-CN" altLang="en-US" sz="240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4" name="文本框 3"/>
          <p:cNvSpPr txBox="1"/>
          <p:nvPr/>
        </p:nvSpPr>
        <p:spPr>
          <a:xfrm>
            <a:off x="6652895" y="6193155"/>
            <a:ext cx="415290" cy="460375"/>
          </a:xfrm>
          <a:prstGeom prst="rect">
            <a:avLst/>
          </a:prstGeom>
          <a:noFill/>
        </p:spPr>
        <p:txBody>
          <a:bodyPr wrap="none" rtlCol="0" anchor="t">
            <a:spAutoFit/>
          </a:bodyPr>
          <a:p>
            <a:r>
              <a:rPr lang="en-US" altLang="zh-CN" sz="240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D</a:t>
            </a:r>
            <a:endParaRPr lang="en-US" altLang="zh-CN" sz="240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4"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0007" name="图片 100007" descr="@@@1a6b5a841ef64c8085adc8164eedc889"/>
          <p:cNvPicPr>
            <a:picLocks noChangeAspect="1"/>
          </p:cNvPicPr>
          <p:nvPr/>
        </p:nvPicPr>
        <p:blipFill>
          <a:blip r:embed="rId1"/>
          <a:stretch>
            <a:fillRect/>
          </a:stretch>
        </p:blipFill>
        <p:spPr>
          <a:xfrm>
            <a:off x="128905" y="966470"/>
            <a:ext cx="5730875" cy="4393565"/>
          </a:xfrm>
          <a:prstGeom prst="rect">
            <a:avLst/>
          </a:prstGeom>
        </p:spPr>
      </p:pic>
      <p:sp>
        <p:nvSpPr>
          <p:cNvPr id="2" name="文本框 1"/>
          <p:cNvSpPr txBox="1"/>
          <p:nvPr/>
        </p:nvSpPr>
        <p:spPr>
          <a:xfrm>
            <a:off x="6002020" y="271780"/>
            <a:ext cx="5951855" cy="2249170"/>
          </a:xfrm>
          <a:prstGeom prst="rect">
            <a:avLst/>
          </a:prstGeom>
          <a:noFill/>
          <a:ln w="9525">
            <a:noFill/>
          </a:ln>
        </p:spPr>
        <p:txBody>
          <a:bodyPr wrap="square">
            <a:spAutoFit/>
          </a:bodyPr>
          <a:p>
            <a:pPr indent="0" algn="l" fontAlgn="auto">
              <a:lnSpc>
                <a:spcPct val="130000"/>
              </a:lnSpc>
              <a:spcBef>
                <a:spcPts val="0"/>
              </a:spcBef>
              <a:spcAft>
                <a:spcPts val="0"/>
              </a:spcAft>
              <a:buClrTx/>
              <a:buSzTx/>
              <a:buFontTx/>
            </a:pPr>
            <a:r>
              <a:rPr lang="en-US" altLang="zh-CN" sz="1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2、</a:t>
            </a:r>
            <a:r>
              <a:rPr sz="1800">
                <a:latin typeface="微软雅黑" panose="020B0503020204020204" pitchFamily="34" charset="-122"/>
                <a:ea typeface="微软雅黑" panose="020B0503020204020204" pitchFamily="34" charset="-122"/>
                <a:cs typeface="微软雅黑" panose="020B0503020204020204" pitchFamily="34" charset="-122"/>
              </a:rPr>
              <a:t>小田发现升级了千兆宽带却没达到满速，不可能的原因是(   </a:t>
            </a:r>
            <a:r>
              <a:rPr lang="en-US" sz="1800">
                <a:latin typeface="微软雅黑" panose="020B0503020204020204" pitchFamily="34" charset="-122"/>
                <a:ea typeface="微软雅黑" panose="020B0503020204020204" pitchFamily="34" charset="-122"/>
                <a:cs typeface="微软雅黑" panose="020B0503020204020204" pitchFamily="34" charset="-122"/>
              </a:rPr>
              <a:t>  </a:t>
            </a:r>
            <a:r>
              <a:rPr sz="1800">
                <a:latin typeface="微软雅黑" panose="020B0503020204020204" pitchFamily="34" charset="-122"/>
                <a:ea typeface="微软雅黑" panose="020B0503020204020204" pitchFamily="34" charset="-122"/>
                <a:cs typeface="微软雅黑" panose="020B0503020204020204" pitchFamily="34" charset="-122"/>
              </a:rPr>
              <a:t> )</a:t>
            </a:r>
            <a:endParaRPr sz="1800">
              <a:latin typeface="微软雅黑" panose="020B0503020204020204" pitchFamily="34" charset="-122"/>
              <a:ea typeface="微软雅黑" panose="020B0503020204020204" pitchFamily="34" charset="-122"/>
              <a:cs typeface="微软雅黑" panose="020B0503020204020204" pitchFamily="34" charset="-122"/>
            </a:endParaRPr>
          </a:p>
          <a:p>
            <a:pPr indent="0" algn="l" fontAlgn="auto">
              <a:lnSpc>
                <a:spcPct val="130000"/>
              </a:lnSpc>
              <a:spcBef>
                <a:spcPts val="0"/>
              </a:spcBef>
              <a:spcAft>
                <a:spcPts val="0"/>
              </a:spcAft>
              <a:buClrTx/>
              <a:buSzTx/>
              <a:buFontTx/>
            </a:pPr>
            <a:r>
              <a:rPr sz="1800">
                <a:latin typeface="微软雅黑" panose="020B0503020204020204" pitchFamily="34" charset="-122"/>
                <a:ea typeface="微软雅黑" panose="020B0503020204020204" pitchFamily="34" charset="-122"/>
                <a:cs typeface="微软雅黑" panose="020B0503020204020204" pitchFamily="34" charset="-122"/>
              </a:rPr>
              <a:t>A．运营商安装宽带时赠送的光猫仍为百兆猫</a:t>
            </a:r>
            <a:endParaRPr sz="1800">
              <a:latin typeface="微软雅黑" panose="020B0503020204020204" pitchFamily="34" charset="-122"/>
              <a:ea typeface="微软雅黑" panose="020B0503020204020204" pitchFamily="34" charset="-122"/>
              <a:cs typeface="微软雅黑" panose="020B0503020204020204" pitchFamily="34" charset="-122"/>
            </a:endParaRPr>
          </a:p>
          <a:p>
            <a:pPr indent="0" algn="l" fontAlgn="auto">
              <a:lnSpc>
                <a:spcPct val="130000"/>
              </a:lnSpc>
              <a:spcBef>
                <a:spcPts val="0"/>
              </a:spcBef>
              <a:spcAft>
                <a:spcPts val="0"/>
              </a:spcAft>
              <a:buClrTx/>
              <a:buSzTx/>
              <a:buFontTx/>
            </a:pPr>
            <a:r>
              <a:rPr sz="1800">
                <a:latin typeface="微软雅黑" panose="020B0503020204020204" pitchFamily="34" charset="-122"/>
                <a:ea typeface="微软雅黑" panose="020B0503020204020204" pitchFamily="34" charset="-122"/>
                <a:cs typeface="微软雅黑" panose="020B0503020204020204" pitchFamily="34" charset="-122"/>
              </a:rPr>
              <a:t>B．无线路由器仍然用的是百兆路由器，影响网速</a:t>
            </a:r>
            <a:endParaRPr sz="1800">
              <a:latin typeface="微软雅黑" panose="020B0503020204020204" pitchFamily="34" charset="-122"/>
              <a:ea typeface="微软雅黑" panose="020B0503020204020204" pitchFamily="34" charset="-122"/>
              <a:cs typeface="微软雅黑" panose="020B0503020204020204" pitchFamily="34" charset="-122"/>
            </a:endParaRPr>
          </a:p>
          <a:p>
            <a:pPr indent="0" algn="l" fontAlgn="auto">
              <a:lnSpc>
                <a:spcPct val="130000"/>
              </a:lnSpc>
              <a:spcBef>
                <a:spcPts val="0"/>
              </a:spcBef>
              <a:spcAft>
                <a:spcPts val="0"/>
              </a:spcAft>
              <a:buClrTx/>
              <a:buSzTx/>
              <a:buFontTx/>
            </a:pPr>
            <a:r>
              <a:rPr sz="1800">
                <a:latin typeface="微软雅黑" panose="020B0503020204020204" pitchFamily="34" charset="-122"/>
                <a:ea typeface="微软雅黑" panose="020B0503020204020204" pitchFamily="34" charset="-122"/>
                <a:cs typeface="微软雅黑" panose="020B0503020204020204" pitchFamily="34" charset="-122"/>
              </a:rPr>
              <a:t>C． 光纤的传输速度达不到千兆</a:t>
            </a:r>
            <a:endParaRPr sz="1800">
              <a:latin typeface="微软雅黑" panose="020B0503020204020204" pitchFamily="34" charset="-122"/>
              <a:ea typeface="微软雅黑" panose="020B0503020204020204" pitchFamily="34" charset="-122"/>
              <a:cs typeface="微软雅黑" panose="020B0503020204020204" pitchFamily="34" charset="-122"/>
            </a:endParaRPr>
          </a:p>
          <a:p>
            <a:pPr indent="0" algn="l" fontAlgn="auto">
              <a:lnSpc>
                <a:spcPct val="130000"/>
              </a:lnSpc>
              <a:spcBef>
                <a:spcPts val="0"/>
              </a:spcBef>
              <a:spcAft>
                <a:spcPts val="0"/>
              </a:spcAft>
              <a:buClrTx/>
              <a:buSzTx/>
              <a:buFontTx/>
            </a:pPr>
            <a:r>
              <a:rPr sz="1800">
                <a:latin typeface="微软雅黑" panose="020B0503020204020204" pitchFamily="34" charset="-122"/>
                <a:ea typeface="微软雅黑" panose="020B0503020204020204" pitchFamily="34" charset="-122"/>
                <a:cs typeface="微软雅黑" panose="020B0503020204020204" pitchFamily="34" charset="-122"/>
              </a:rPr>
              <a:t>D．使用的网线不支持千兆网络</a:t>
            </a:r>
            <a:endParaRPr sz="180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文本框 2"/>
          <p:cNvSpPr txBox="1"/>
          <p:nvPr/>
        </p:nvSpPr>
        <p:spPr>
          <a:xfrm>
            <a:off x="6665595" y="666750"/>
            <a:ext cx="386715" cy="460375"/>
          </a:xfrm>
          <a:prstGeom prst="rect">
            <a:avLst/>
          </a:prstGeom>
          <a:noFill/>
        </p:spPr>
        <p:txBody>
          <a:bodyPr wrap="none" rtlCol="0" anchor="t">
            <a:spAutoFit/>
          </a:bodyPr>
          <a:p>
            <a:r>
              <a:rPr lang="en-US" altLang="zh-CN" sz="240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C</a:t>
            </a:r>
            <a:endParaRPr lang="en-US" altLang="zh-CN" sz="240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6" name="文本框 5"/>
          <p:cNvSpPr txBox="1"/>
          <p:nvPr/>
        </p:nvSpPr>
        <p:spPr>
          <a:xfrm>
            <a:off x="6002020" y="2914650"/>
            <a:ext cx="5951855" cy="2968625"/>
          </a:xfrm>
          <a:prstGeom prst="rect">
            <a:avLst/>
          </a:prstGeom>
          <a:noFill/>
          <a:ln w="9525">
            <a:noFill/>
          </a:ln>
        </p:spPr>
        <p:txBody>
          <a:bodyPr wrap="square">
            <a:spAutoFit/>
          </a:bodyPr>
          <a:p>
            <a:pPr indent="0" algn="l" fontAlgn="auto">
              <a:lnSpc>
                <a:spcPct val="130000"/>
              </a:lnSpc>
              <a:spcBef>
                <a:spcPts val="0"/>
              </a:spcBef>
              <a:spcAft>
                <a:spcPts val="0"/>
              </a:spcAft>
              <a:buClrTx/>
              <a:buSzTx/>
              <a:buFontTx/>
            </a:pPr>
            <a:r>
              <a:rPr lang="en-US" altLang="zh-CN" sz="1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1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a:t>
            </a:r>
            <a:r>
              <a:rPr sz="1800">
                <a:latin typeface="微软雅黑" panose="020B0503020204020204" pitchFamily="34" charset="-122"/>
                <a:ea typeface="微软雅黑" panose="020B0503020204020204" pitchFamily="34" charset="-122"/>
                <a:cs typeface="微软雅黑" panose="020B0503020204020204" pitchFamily="34" charset="-122"/>
              </a:rPr>
              <a:t>为了解决次卧中无网络WIFI信号，在次卧中安装了无线</a:t>
            </a:r>
            <a:r>
              <a:rPr lang="en-US" sz="1800">
                <a:latin typeface="微软雅黑" panose="020B0503020204020204" pitchFamily="34" charset="-122"/>
                <a:ea typeface="微软雅黑" panose="020B0503020204020204" pitchFamily="34" charset="-122"/>
                <a:cs typeface="微软雅黑" panose="020B0503020204020204" pitchFamily="34" charset="-122"/>
              </a:rPr>
              <a:t>AP </a:t>
            </a:r>
            <a:r>
              <a:rPr lang="zh-CN" sz="1800">
                <a:latin typeface="微软雅黑" panose="020B0503020204020204" pitchFamily="34" charset="-122"/>
                <a:ea typeface="微软雅黑" panose="020B0503020204020204" pitchFamily="34" charset="-122"/>
                <a:cs typeface="微软雅黑" panose="020B0503020204020204" pitchFamily="34" charset="-122"/>
              </a:rPr>
              <a:t>，</a:t>
            </a:r>
            <a:r>
              <a:rPr sz="1800">
                <a:latin typeface="微软雅黑" panose="020B0503020204020204" pitchFamily="34" charset="-122"/>
                <a:ea typeface="微软雅黑" panose="020B0503020204020204" pitchFamily="34" charset="-122"/>
                <a:cs typeface="微软雅黑" panose="020B0503020204020204" pitchFamily="34" charset="-122"/>
              </a:rPr>
              <a:t>则网线一端应该连接“E:无线路由器”的(     )口，另一端应该连接次卧无线</a:t>
            </a:r>
            <a:r>
              <a:rPr lang="en-US" sz="1800">
                <a:latin typeface="微软雅黑" panose="020B0503020204020204" pitchFamily="34" charset="-122"/>
                <a:ea typeface="微软雅黑" panose="020B0503020204020204" pitchFamily="34" charset="-122"/>
                <a:cs typeface="微软雅黑" panose="020B0503020204020204" pitchFamily="34" charset="-122"/>
              </a:rPr>
              <a:t>AP</a:t>
            </a:r>
            <a:r>
              <a:rPr sz="1800">
                <a:latin typeface="微软雅黑" panose="020B0503020204020204" pitchFamily="34" charset="-122"/>
                <a:ea typeface="微软雅黑" panose="020B0503020204020204" pitchFamily="34" charset="-122"/>
                <a:cs typeface="微软雅黑" panose="020B0503020204020204" pitchFamily="34" charset="-122"/>
              </a:rPr>
              <a:t>的</a:t>
            </a:r>
            <a:r>
              <a:rPr lang="zh-CN" sz="1800">
                <a:latin typeface="微软雅黑" panose="020B0503020204020204" pitchFamily="34" charset="-122"/>
                <a:ea typeface="微软雅黑" panose="020B0503020204020204" pitchFamily="34" charset="-122"/>
                <a:cs typeface="微软雅黑" panose="020B0503020204020204" pitchFamily="34" charset="-122"/>
              </a:rPr>
              <a:t>网络接口</a:t>
            </a:r>
            <a:r>
              <a:rPr sz="1800">
                <a:latin typeface="微软雅黑" panose="020B0503020204020204" pitchFamily="34" charset="-122"/>
                <a:ea typeface="微软雅黑" panose="020B0503020204020204" pitchFamily="34" charset="-122"/>
                <a:cs typeface="微软雅黑" panose="020B0503020204020204" pitchFamily="34" charset="-122"/>
              </a:rPr>
              <a:t>。</a:t>
            </a:r>
            <a:endParaRPr sz="1800">
              <a:latin typeface="微软雅黑" panose="020B0503020204020204" pitchFamily="34" charset="-122"/>
              <a:ea typeface="微软雅黑" panose="020B0503020204020204" pitchFamily="34" charset="-122"/>
              <a:cs typeface="微软雅黑" panose="020B0503020204020204" pitchFamily="34" charset="-122"/>
            </a:endParaRPr>
          </a:p>
          <a:p>
            <a:pPr indent="0" algn="l" fontAlgn="auto">
              <a:lnSpc>
                <a:spcPct val="130000"/>
              </a:lnSpc>
              <a:spcBef>
                <a:spcPts val="0"/>
              </a:spcBef>
              <a:spcAft>
                <a:spcPts val="0"/>
              </a:spcAft>
              <a:buClrTx/>
              <a:buSzTx/>
              <a:buFontTx/>
            </a:pPr>
            <a:r>
              <a:rPr sz="1800">
                <a:latin typeface="微软雅黑" panose="020B0503020204020204" pitchFamily="34" charset="-122"/>
                <a:ea typeface="微软雅黑" panose="020B0503020204020204" pitchFamily="34" charset="-122"/>
                <a:cs typeface="微软雅黑" panose="020B0503020204020204" pitchFamily="34" charset="-122"/>
              </a:rPr>
              <a:t>A．WAN      B．LAN</a:t>
            </a:r>
            <a:endParaRPr sz="1800">
              <a:latin typeface="微软雅黑" panose="020B0503020204020204" pitchFamily="34" charset="-122"/>
              <a:ea typeface="微软雅黑" panose="020B0503020204020204" pitchFamily="34" charset="-122"/>
              <a:cs typeface="微软雅黑" panose="020B0503020204020204" pitchFamily="34" charset="-122"/>
            </a:endParaRPr>
          </a:p>
          <a:p>
            <a:pPr indent="0" algn="l" fontAlgn="auto">
              <a:lnSpc>
                <a:spcPct val="130000"/>
              </a:lnSpc>
              <a:spcBef>
                <a:spcPts val="0"/>
              </a:spcBef>
              <a:spcAft>
                <a:spcPts val="0"/>
              </a:spcAft>
              <a:buClrTx/>
              <a:buSzTx/>
              <a:buFontTx/>
            </a:pPr>
            <a:r>
              <a:rPr lang="en-US" altLang="zh-CN" sz="1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4、</a:t>
            </a:r>
            <a:r>
              <a:rPr sz="1800">
                <a:latin typeface="微软雅黑" panose="020B0503020204020204" pitchFamily="34" charset="-122"/>
                <a:ea typeface="微软雅黑" panose="020B0503020204020204" pitchFamily="34" charset="-122"/>
                <a:cs typeface="微软雅黑" panose="020B0503020204020204" pitchFamily="34" charset="-122"/>
              </a:rPr>
              <a:t>已知客厅的电视的IP地址为：192.168.3.12，网关地址为：192.168.3.5；则次卧</a:t>
            </a:r>
            <a:r>
              <a:rPr lang="zh-CN">
                <a:latin typeface="微软雅黑" panose="020B0503020204020204" pitchFamily="34" charset="-122"/>
                <a:ea typeface="微软雅黑" panose="020B0503020204020204" pitchFamily="34" charset="-122"/>
                <a:cs typeface="微软雅黑" panose="020B0503020204020204" pitchFamily="34" charset="-122"/>
                <a:sym typeface="+mn-ea"/>
              </a:rPr>
              <a:t>无线</a:t>
            </a:r>
            <a:r>
              <a:rPr sz="1800">
                <a:latin typeface="微软雅黑" panose="020B0503020204020204" pitchFamily="34" charset="-122"/>
                <a:ea typeface="微软雅黑" panose="020B0503020204020204" pitchFamily="34" charset="-122"/>
                <a:cs typeface="微软雅黑" panose="020B0503020204020204" pitchFamily="34" charset="-122"/>
              </a:rPr>
              <a:t>AP的IP可以设置为(  </a:t>
            </a:r>
            <a:r>
              <a:rPr lang="en-US" sz="1800">
                <a:latin typeface="微软雅黑" panose="020B0503020204020204" pitchFamily="34" charset="-122"/>
                <a:ea typeface="微软雅黑" panose="020B0503020204020204" pitchFamily="34" charset="-122"/>
                <a:cs typeface="微软雅黑" panose="020B0503020204020204" pitchFamily="34" charset="-122"/>
              </a:rPr>
              <a:t> </a:t>
            </a:r>
            <a:r>
              <a:rPr sz="1800">
                <a:latin typeface="微软雅黑" panose="020B0503020204020204" pitchFamily="34" charset="-122"/>
                <a:ea typeface="微软雅黑" panose="020B0503020204020204" pitchFamily="34" charset="-122"/>
                <a:cs typeface="微软雅黑" panose="020B0503020204020204" pitchFamily="34" charset="-122"/>
              </a:rPr>
              <a:t> )</a:t>
            </a:r>
            <a:endParaRPr sz="1800">
              <a:latin typeface="微软雅黑" panose="020B0503020204020204" pitchFamily="34" charset="-122"/>
              <a:ea typeface="微软雅黑" panose="020B0503020204020204" pitchFamily="34" charset="-122"/>
              <a:cs typeface="微软雅黑" panose="020B0503020204020204" pitchFamily="34" charset="-122"/>
            </a:endParaRPr>
          </a:p>
          <a:p>
            <a:pPr indent="0" algn="l" fontAlgn="auto">
              <a:lnSpc>
                <a:spcPct val="130000"/>
              </a:lnSpc>
              <a:spcBef>
                <a:spcPts val="0"/>
              </a:spcBef>
              <a:spcAft>
                <a:spcPts val="0"/>
              </a:spcAft>
              <a:buClrTx/>
              <a:buSzTx/>
              <a:buFontTx/>
            </a:pPr>
            <a:r>
              <a:rPr lang="en-US" sz="1800">
                <a:latin typeface="微软雅黑" panose="020B0503020204020204" pitchFamily="34" charset="-122"/>
                <a:ea typeface="微软雅黑" panose="020B0503020204020204" pitchFamily="34" charset="-122"/>
                <a:cs typeface="微软雅黑" panose="020B0503020204020204" pitchFamily="34" charset="-122"/>
              </a:rPr>
              <a:t>   </a:t>
            </a:r>
            <a:r>
              <a:rPr sz="1800">
                <a:latin typeface="微软雅黑" panose="020B0503020204020204" pitchFamily="34" charset="-122"/>
                <a:ea typeface="微软雅黑" panose="020B0503020204020204" pitchFamily="34" charset="-122"/>
                <a:cs typeface="微软雅黑" panose="020B0503020204020204" pitchFamily="34" charset="-122"/>
              </a:rPr>
              <a:t>A</a:t>
            </a:r>
            <a:r>
              <a:rPr lang="zh-CN" sz="1800">
                <a:latin typeface="微软雅黑" panose="020B0503020204020204" pitchFamily="34" charset="-122"/>
                <a:ea typeface="微软雅黑" panose="020B0503020204020204" pitchFamily="34" charset="-122"/>
                <a:cs typeface="微软雅黑" panose="020B0503020204020204" pitchFamily="34" charset="-122"/>
              </a:rPr>
              <a:t>、</a:t>
            </a:r>
            <a:r>
              <a:rPr sz="1800">
                <a:latin typeface="微软雅黑" panose="020B0503020204020204" pitchFamily="34" charset="-122"/>
                <a:ea typeface="微软雅黑" panose="020B0503020204020204" pitchFamily="34" charset="-122"/>
                <a:cs typeface="微软雅黑" panose="020B0503020204020204" pitchFamily="34" charset="-122"/>
              </a:rPr>
              <a:t>192.168.3.12  </a:t>
            </a:r>
            <a:r>
              <a:rPr lang="en-US" sz="1800">
                <a:latin typeface="微软雅黑" panose="020B0503020204020204" pitchFamily="34" charset="-122"/>
                <a:ea typeface="微软雅黑" panose="020B0503020204020204" pitchFamily="34" charset="-122"/>
                <a:cs typeface="微软雅黑" panose="020B0503020204020204" pitchFamily="34" charset="-122"/>
              </a:rPr>
              <a:t>           </a:t>
            </a:r>
            <a:r>
              <a:rPr sz="1800">
                <a:latin typeface="微软雅黑" panose="020B0503020204020204" pitchFamily="34" charset="-122"/>
                <a:ea typeface="微软雅黑" panose="020B0503020204020204" pitchFamily="34" charset="-122"/>
                <a:cs typeface="微软雅黑" panose="020B0503020204020204" pitchFamily="34" charset="-122"/>
              </a:rPr>
              <a:t>B</a:t>
            </a:r>
            <a:r>
              <a:rPr lang="zh-CN" sz="1800">
                <a:latin typeface="微软雅黑" panose="020B0503020204020204" pitchFamily="34" charset="-122"/>
                <a:ea typeface="微软雅黑" panose="020B0503020204020204" pitchFamily="34" charset="-122"/>
                <a:cs typeface="微软雅黑" panose="020B0503020204020204" pitchFamily="34" charset="-122"/>
              </a:rPr>
              <a:t>、</a:t>
            </a:r>
            <a:r>
              <a:rPr sz="1800">
                <a:latin typeface="微软雅黑" panose="020B0503020204020204" pitchFamily="34" charset="-122"/>
                <a:ea typeface="微软雅黑" panose="020B0503020204020204" pitchFamily="34" charset="-122"/>
                <a:cs typeface="微软雅黑" panose="020B0503020204020204" pitchFamily="34" charset="-122"/>
              </a:rPr>
              <a:t>192.168.3.5 </a:t>
            </a:r>
            <a:endParaRPr sz="1800">
              <a:latin typeface="微软雅黑" panose="020B0503020204020204" pitchFamily="34" charset="-122"/>
              <a:ea typeface="微软雅黑" panose="020B0503020204020204" pitchFamily="34" charset="-122"/>
              <a:cs typeface="微软雅黑" panose="020B0503020204020204" pitchFamily="34" charset="-122"/>
            </a:endParaRPr>
          </a:p>
          <a:p>
            <a:pPr indent="0" algn="l" fontAlgn="auto">
              <a:lnSpc>
                <a:spcPct val="130000"/>
              </a:lnSpc>
              <a:spcBef>
                <a:spcPts val="0"/>
              </a:spcBef>
              <a:spcAft>
                <a:spcPts val="0"/>
              </a:spcAft>
              <a:buClrTx/>
              <a:buSzTx/>
              <a:buFontTx/>
            </a:pPr>
            <a:r>
              <a:rPr sz="1800">
                <a:latin typeface="微软雅黑" panose="020B0503020204020204" pitchFamily="34" charset="-122"/>
                <a:ea typeface="微软雅黑" panose="020B0503020204020204" pitchFamily="34" charset="-122"/>
                <a:cs typeface="微软雅黑" panose="020B0503020204020204" pitchFamily="34" charset="-122"/>
              </a:rPr>
              <a:t> </a:t>
            </a:r>
            <a:r>
              <a:rPr lang="en-US" sz="1800">
                <a:latin typeface="微软雅黑" panose="020B0503020204020204" pitchFamily="34" charset="-122"/>
                <a:ea typeface="微软雅黑" panose="020B0503020204020204" pitchFamily="34" charset="-122"/>
                <a:cs typeface="微软雅黑" panose="020B0503020204020204" pitchFamily="34" charset="-122"/>
              </a:rPr>
              <a:t>  </a:t>
            </a:r>
            <a:r>
              <a:rPr sz="1800">
                <a:latin typeface="微软雅黑" panose="020B0503020204020204" pitchFamily="34" charset="-122"/>
                <a:ea typeface="微软雅黑" panose="020B0503020204020204" pitchFamily="34" charset="-122"/>
                <a:cs typeface="微软雅黑" panose="020B0503020204020204" pitchFamily="34" charset="-122"/>
              </a:rPr>
              <a:t>C</a:t>
            </a:r>
            <a:r>
              <a:rPr lang="zh-CN" sz="1800">
                <a:latin typeface="微软雅黑" panose="020B0503020204020204" pitchFamily="34" charset="-122"/>
                <a:ea typeface="微软雅黑" panose="020B0503020204020204" pitchFamily="34" charset="-122"/>
                <a:cs typeface="微软雅黑" panose="020B0503020204020204" pitchFamily="34" charset="-122"/>
              </a:rPr>
              <a:t>、</a:t>
            </a:r>
            <a:r>
              <a:rPr sz="1800">
                <a:latin typeface="微软雅黑" panose="020B0503020204020204" pitchFamily="34" charset="-122"/>
                <a:ea typeface="微软雅黑" panose="020B0503020204020204" pitchFamily="34" charset="-122"/>
                <a:cs typeface="微软雅黑" panose="020B0503020204020204" pitchFamily="34" charset="-122"/>
              </a:rPr>
              <a:t>192.168.3.13</a:t>
            </a:r>
            <a:r>
              <a:rPr lang="en-US" sz="1800">
                <a:latin typeface="微软雅黑" panose="020B0503020204020204" pitchFamily="34" charset="-122"/>
                <a:ea typeface="微软雅黑" panose="020B0503020204020204" pitchFamily="34" charset="-122"/>
                <a:cs typeface="微软雅黑" panose="020B0503020204020204" pitchFamily="34" charset="-122"/>
              </a:rPr>
              <a:t>             </a:t>
            </a:r>
            <a:r>
              <a:rPr sz="1800">
                <a:latin typeface="微软雅黑" panose="020B0503020204020204" pitchFamily="34" charset="-122"/>
                <a:ea typeface="微软雅黑" panose="020B0503020204020204" pitchFamily="34" charset="-122"/>
                <a:cs typeface="微软雅黑" panose="020B0503020204020204" pitchFamily="34" charset="-122"/>
              </a:rPr>
              <a:t>D</a:t>
            </a:r>
            <a:r>
              <a:rPr lang="zh-CN" sz="1800">
                <a:latin typeface="微软雅黑" panose="020B0503020204020204" pitchFamily="34" charset="-122"/>
                <a:ea typeface="微软雅黑" panose="020B0503020204020204" pitchFamily="34" charset="-122"/>
                <a:cs typeface="微软雅黑" panose="020B0503020204020204" pitchFamily="34" charset="-122"/>
              </a:rPr>
              <a:t>、</a:t>
            </a:r>
            <a:r>
              <a:rPr sz="1800">
                <a:latin typeface="微软雅黑" panose="020B0503020204020204" pitchFamily="34" charset="-122"/>
                <a:ea typeface="微软雅黑" panose="020B0503020204020204" pitchFamily="34" charset="-122"/>
                <a:cs typeface="微软雅黑" panose="020B0503020204020204" pitchFamily="34" charset="-122"/>
              </a:rPr>
              <a:t>192.168.1.12</a:t>
            </a:r>
            <a:endParaRPr sz="180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7" name="文本框 6"/>
          <p:cNvSpPr txBox="1"/>
          <p:nvPr/>
        </p:nvSpPr>
        <p:spPr>
          <a:xfrm>
            <a:off x="11075670" y="3300730"/>
            <a:ext cx="374015" cy="460375"/>
          </a:xfrm>
          <a:prstGeom prst="rect">
            <a:avLst/>
          </a:prstGeom>
          <a:noFill/>
        </p:spPr>
        <p:txBody>
          <a:bodyPr wrap="none" rtlCol="0" anchor="t">
            <a:spAutoFit/>
          </a:bodyPr>
          <a:p>
            <a:r>
              <a:rPr lang="en-US" altLang="zh-CN" sz="240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B</a:t>
            </a:r>
            <a:endParaRPr lang="en-US" altLang="zh-CN" sz="240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8" name="文本框 7"/>
          <p:cNvSpPr txBox="1"/>
          <p:nvPr/>
        </p:nvSpPr>
        <p:spPr>
          <a:xfrm>
            <a:off x="11246485" y="4736465"/>
            <a:ext cx="386715" cy="460375"/>
          </a:xfrm>
          <a:prstGeom prst="rect">
            <a:avLst/>
          </a:prstGeom>
          <a:noFill/>
        </p:spPr>
        <p:txBody>
          <a:bodyPr wrap="none" rtlCol="0" anchor="t">
            <a:spAutoFit/>
          </a:bodyPr>
          <a:p>
            <a:r>
              <a:rPr lang="en-US" altLang="zh-CN" sz="240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C</a:t>
            </a:r>
            <a:endParaRPr lang="en-US" altLang="zh-CN" sz="240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7" grpId="0"/>
      <p:bldP spid="7" grpId="1"/>
      <p:bldP spid="8" grpId="0"/>
      <p:bldP spid="8"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0007" name="图片 100007" descr="@@@1a6b5a841ef64c8085adc8164eedc889"/>
          <p:cNvPicPr>
            <a:picLocks noChangeAspect="1"/>
          </p:cNvPicPr>
          <p:nvPr/>
        </p:nvPicPr>
        <p:blipFill>
          <a:blip r:embed="rId1"/>
          <a:stretch>
            <a:fillRect/>
          </a:stretch>
        </p:blipFill>
        <p:spPr>
          <a:xfrm>
            <a:off x="128905" y="966470"/>
            <a:ext cx="5730875" cy="4393565"/>
          </a:xfrm>
          <a:prstGeom prst="rect">
            <a:avLst/>
          </a:prstGeom>
        </p:spPr>
      </p:pic>
      <p:sp>
        <p:nvSpPr>
          <p:cNvPr id="6" name="文本框 5"/>
          <p:cNvSpPr txBox="1"/>
          <p:nvPr/>
        </p:nvSpPr>
        <p:spPr>
          <a:xfrm>
            <a:off x="5939155" y="419735"/>
            <a:ext cx="5951855" cy="5487035"/>
          </a:xfrm>
          <a:prstGeom prst="rect">
            <a:avLst/>
          </a:prstGeom>
          <a:noFill/>
          <a:ln w="9525">
            <a:noFill/>
          </a:ln>
        </p:spPr>
        <p:txBody>
          <a:bodyPr wrap="square">
            <a:spAutoFit/>
          </a:bodyPr>
          <a:p>
            <a:pPr indent="0" algn="l" fontAlgn="auto">
              <a:lnSpc>
                <a:spcPct val="130000"/>
              </a:lnSpc>
              <a:spcBef>
                <a:spcPts val="0"/>
              </a:spcBef>
              <a:spcAft>
                <a:spcPts val="0"/>
              </a:spcAft>
              <a:buClrTx/>
              <a:buSzTx/>
              <a:buFontTx/>
            </a:pPr>
            <a:r>
              <a:rPr lang="en-US" sz="1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5</a:t>
            </a:r>
            <a:r>
              <a:rPr lang="zh-CN" altLang="en-US" sz="1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a:t>
            </a:r>
            <a:r>
              <a:rPr sz="1800">
                <a:latin typeface="微软雅黑" panose="020B0503020204020204" pitchFamily="34" charset="-122"/>
                <a:ea typeface="微软雅黑" panose="020B0503020204020204" pitchFamily="34" charset="-122"/>
                <a:cs typeface="微软雅黑" panose="020B0503020204020204" pitchFamily="34" charset="-122"/>
              </a:rPr>
              <a:t>小田通过无线路由器中的“DHCP服务器”—“客户端列表”中发现了多余的设备，下列操作中，不能实现防蹭网的选项为(  </a:t>
            </a:r>
            <a:r>
              <a:rPr lang="en-US" sz="1800">
                <a:latin typeface="微软雅黑" panose="020B0503020204020204" pitchFamily="34" charset="-122"/>
                <a:ea typeface="微软雅黑" panose="020B0503020204020204" pitchFamily="34" charset="-122"/>
                <a:cs typeface="微软雅黑" panose="020B0503020204020204" pitchFamily="34" charset="-122"/>
              </a:rPr>
              <a:t>  </a:t>
            </a:r>
            <a:r>
              <a:rPr sz="1800">
                <a:latin typeface="微软雅黑" panose="020B0503020204020204" pitchFamily="34" charset="-122"/>
                <a:ea typeface="微软雅黑" panose="020B0503020204020204" pitchFamily="34" charset="-122"/>
                <a:cs typeface="微软雅黑" panose="020B0503020204020204" pitchFamily="34" charset="-122"/>
              </a:rPr>
              <a:t>  )</a:t>
            </a:r>
            <a:endParaRPr sz="1800">
              <a:latin typeface="微软雅黑" panose="020B0503020204020204" pitchFamily="34" charset="-122"/>
              <a:ea typeface="微软雅黑" panose="020B0503020204020204" pitchFamily="34" charset="-122"/>
              <a:cs typeface="微软雅黑" panose="020B0503020204020204" pitchFamily="34" charset="-122"/>
            </a:endParaRPr>
          </a:p>
          <a:p>
            <a:pPr indent="0" algn="l" fontAlgn="auto">
              <a:lnSpc>
                <a:spcPct val="130000"/>
              </a:lnSpc>
              <a:spcBef>
                <a:spcPts val="0"/>
              </a:spcBef>
              <a:spcAft>
                <a:spcPts val="0"/>
              </a:spcAft>
              <a:buClrTx/>
              <a:buSzTx/>
              <a:buFontTx/>
            </a:pPr>
            <a:r>
              <a:rPr sz="1800">
                <a:latin typeface="微软雅黑" panose="020B0503020204020204" pitchFamily="34" charset="-122"/>
                <a:ea typeface="微软雅黑" panose="020B0503020204020204" pitchFamily="34" charset="-122"/>
                <a:cs typeface="微软雅黑" panose="020B0503020204020204" pitchFamily="34" charset="-122"/>
              </a:rPr>
              <a:t>A．管理无线设备接入，设置WIFI白名单</a:t>
            </a:r>
            <a:endParaRPr sz="1800">
              <a:latin typeface="微软雅黑" panose="020B0503020204020204" pitchFamily="34" charset="-122"/>
              <a:ea typeface="微软雅黑" panose="020B0503020204020204" pitchFamily="34" charset="-122"/>
              <a:cs typeface="微软雅黑" panose="020B0503020204020204" pitchFamily="34" charset="-122"/>
            </a:endParaRPr>
          </a:p>
          <a:p>
            <a:pPr indent="0" algn="l" fontAlgn="auto">
              <a:lnSpc>
                <a:spcPct val="130000"/>
              </a:lnSpc>
              <a:spcBef>
                <a:spcPts val="0"/>
              </a:spcBef>
              <a:spcAft>
                <a:spcPts val="0"/>
              </a:spcAft>
              <a:buClrTx/>
              <a:buSzTx/>
              <a:buFontTx/>
            </a:pPr>
            <a:r>
              <a:rPr sz="1800">
                <a:latin typeface="微软雅黑" panose="020B0503020204020204" pitchFamily="34" charset="-122"/>
                <a:ea typeface="微软雅黑" panose="020B0503020204020204" pitchFamily="34" charset="-122"/>
                <a:cs typeface="微软雅黑" panose="020B0503020204020204" pitchFamily="34" charset="-122"/>
              </a:rPr>
              <a:t>B．关闭无线广播，隐藏WIFI名称</a:t>
            </a:r>
            <a:endParaRPr sz="1800">
              <a:latin typeface="微软雅黑" panose="020B0503020204020204" pitchFamily="34" charset="-122"/>
              <a:ea typeface="微软雅黑" panose="020B0503020204020204" pitchFamily="34" charset="-122"/>
              <a:cs typeface="微软雅黑" panose="020B0503020204020204" pitchFamily="34" charset="-122"/>
            </a:endParaRPr>
          </a:p>
          <a:p>
            <a:pPr indent="0" algn="l" fontAlgn="auto">
              <a:lnSpc>
                <a:spcPct val="130000"/>
              </a:lnSpc>
              <a:spcBef>
                <a:spcPts val="0"/>
              </a:spcBef>
              <a:spcAft>
                <a:spcPts val="0"/>
              </a:spcAft>
              <a:buClrTx/>
              <a:buSzTx/>
              <a:buFontTx/>
            </a:pPr>
            <a:r>
              <a:rPr sz="1800">
                <a:latin typeface="微软雅黑" panose="020B0503020204020204" pitchFamily="34" charset="-122"/>
                <a:ea typeface="微软雅黑" panose="020B0503020204020204" pitchFamily="34" charset="-122"/>
                <a:cs typeface="微软雅黑" panose="020B0503020204020204" pitchFamily="34" charset="-122"/>
              </a:rPr>
              <a:t>C． 不定时更改较为复杂的无线WIFI密码</a:t>
            </a:r>
            <a:endParaRPr sz="1800">
              <a:latin typeface="微软雅黑" panose="020B0503020204020204" pitchFamily="34" charset="-122"/>
              <a:ea typeface="微软雅黑" panose="020B0503020204020204" pitchFamily="34" charset="-122"/>
              <a:cs typeface="微软雅黑" panose="020B0503020204020204" pitchFamily="34" charset="-122"/>
            </a:endParaRPr>
          </a:p>
          <a:p>
            <a:pPr indent="0" algn="l" fontAlgn="auto">
              <a:lnSpc>
                <a:spcPct val="130000"/>
              </a:lnSpc>
              <a:spcBef>
                <a:spcPts val="0"/>
              </a:spcBef>
              <a:spcAft>
                <a:spcPts val="0"/>
              </a:spcAft>
              <a:buClrTx/>
              <a:buSzTx/>
              <a:buFontTx/>
            </a:pPr>
            <a:r>
              <a:rPr sz="1800">
                <a:latin typeface="微软雅黑" panose="020B0503020204020204" pitchFamily="34" charset="-122"/>
                <a:ea typeface="微软雅黑" panose="020B0503020204020204" pitchFamily="34" charset="-122"/>
                <a:cs typeface="微软雅黑" panose="020B0503020204020204" pitchFamily="34" charset="-122"/>
              </a:rPr>
              <a:t>D．为了避免更换密码后，各个接入设备需要重新输入密码，所以不更换密码</a:t>
            </a:r>
            <a:endParaRPr sz="1800">
              <a:latin typeface="微软雅黑" panose="020B0503020204020204" pitchFamily="34" charset="-122"/>
              <a:ea typeface="微软雅黑" panose="020B0503020204020204" pitchFamily="34" charset="-122"/>
              <a:cs typeface="微软雅黑" panose="020B0503020204020204" pitchFamily="34" charset="-122"/>
            </a:endParaRPr>
          </a:p>
          <a:p>
            <a:pPr indent="0" algn="l" fontAlgn="auto">
              <a:lnSpc>
                <a:spcPct val="130000"/>
              </a:lnSpc>
              <a:spcBef>
                <a:spcPts val="0"/>
              </a:spcBef>
              <a:spcAft>
                <a:spcPts val="0"/>
              </a:spcAft>
              <a:buClrTx/>
              <a:buSzTx/>
              <a:buFontTx/>
            </a:pPr>
            <a:endParaRPr sz="1800">
              <a:latin typeface="微软雅黑" panose="020B0503020204020204" pitchFamily="34" charset="-122"/>
              <a:ea typeface="微软雅黑" panose="020B0503020204020204" pitchFamily="34" charset="-122"/>
              <a:cs typeface="微软雅黑" panose="020B0503020204020204" pitchFamily="34" charset="-122"/>
            </a:endParaRPr>
          </a:p>
          <a:p>
            <a:pPr indent="0" algn="l" fontAlgn="auto">
              <a:lnSpc>
                <a:spcPct val="130000"/>
              </a:lnSpc>
              <a:spcBef>
                <a:spcPts val="0"/>
              </a:spcBef>
              <a:spcAft>
                <a:spcPts val="0"/>
              </a:spcAft>
              <a:buClrTx/>
              <a:buSzTx/>
              <a:buFontTx/>
            </a:pPr>
            <a:r>
              <a:rPr lang="en-US" sz="1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6、</a:t>
            </a:r>
            <a:r>
              <a:rPr sz="1800">
                <a:latin typeface="微软雅黑" panose="020B0503020204020204" pitchFamily="34" charset="-122"/>
                <a:ea typeface="微软雅黑" panose="020B0503020204020204" pitchFamily="34" charset="-122"/>
                <a:cs typeface="微软雅黑" panose="020B0503020204020204" pitchFamily="34" charset="-122"/>
              </a:rPr>
              <a:t>设置较为复杂的WIFI密码是常用的防蹭网的方式之一。以下哪个选项不能防止WIFI万能钥匙破解你设置的无线WIFI密码？  (  </a:t>
            </a:r>
            <a:r>
              <a:rPr lang="en-US" sz="1800">
                <a:latin typeface="微软雅黑" panose="020B0503020204020204" pitchFamily="34" charset="-122"/>
                <a:ea typeface="微软雅黑" panose="020B0503020204020204" pitchFamily="34" charset="-122"/>
                <a:cs typeface="微软雅黑" panose="020B0503020204020204" pitchFamily="34" charset="-122"/>
              </a:rPr>
              <a:t>  </a:t>
            </a:r>
            <a:r>
              <a:rPr sz="1800">
                <a:latin typeface="微软雅黑" panose="020B0503020204020204" pitchFamily="34" charset="-122"/>
                <a:ea typeface="微软雅黑" panose="020B0503020204020204" pitchFamily="34" charset="-122"/>
                <a:cs typeface="微软雅黑" panose="020B0503020204020204" pitchFamily="34" charset="-122"/>
              </a:rPr>
              <a:t> )</a:t>
            </a:r>
            <a:endParaRPr sz="1800">
              <a:latin typeface="微软雅黑" panose="020B0503020204020204" pitchFamily="34" charset="-122"/>
              <a:ea typeface="微软雅黑" panose="020B0503020204020204" pitchFamily="34" charset="-122"/>
              <a:cs typeface="微软雅黑" panose="020B0503020204020204" pitchFamily="34" charset="-122"/>
            </a:endParaRPr>
          </a:p>
          <a:p>
            <a:pPr indent="0" algn="l" fontAlgn="auto">
              <a:lnSpc>
                <a:spcPct val="130000"/>
              </a:lnSpc>
              <a:spcBef>
                <a:spcPts val="0"/>
              </a:spcBef>
              <a:spcAft>
                <a:spcPts val="0"/>
              </a:spcAft>
              <a:buClrTx/>
              <a:buSzTx/>
              <a:buFontTx/>
            </a:pPr>
            <a:r>
              <a:rPr sz="1800">
                <a:latin typeface="微软雅黑" panose="020B0503020204020204" pitchFamily="34" charset="-122"/>
                <a:ea typeface="微软雅黑" panose="020B0503020204020204" pitchFamily="34" charset="-122"/>
                <a:cs typeface="微软雅黑" panose="020B0503020204020204" pitchFamily="34" charset="-122"/>
              </a:rPr>
              <a:t>A．加强密码复杂度，选择字母加符号和数字三种组合</a:t>
            </a:r>
            <a:endParaRPr sz="1800">
              <a:latin typeface="微软雅黑" panose="020B0503020204020204" pitchFamily="34" charset="-122"/>
              <a:ea typeface="微软雅黑" panose="020B0503020204020204" pitchFamily="34" charset="-122"/>
              <a:cs typeface="微软雅黑" panose="020B0503020204020204" pitchFamily="34" charset="-122"/>
            </a:endParaRPr>
          </a:p>
          <a:p>
            <a:pPr indent="0" algn="l" fontAlgn="auto">
              <a:lnSpc>
                <a:spcPct val="130000"/>
              </a:lnSpc>
              <a:spcBef>
                <a:spcPts val="0"/>
              </a:spcBef>
              <a:spcAft>
                <a:spcPts val="0"/>
              </a:spcAft>
              <a:buClrTx/>
              <a:buSzTx/>
              <a:buFontTx/>
            </a:pPr>
            <a:r>
              <a:rPr sz="1800">
                <a:latin typeface="微软雅黑" panose="020B0503020204020204" pitchFamily="34" charset="-122"/>
                <a:ea typeface="微软雅黑" panose="020B0503020204020204" pitchFamily="34" charset="-122"/>
                <a:cs typeface="微软雅黑" panose="020B0503020204020204" pitchFamily="34" charset="-122"/>
              </a:rPr>
              <a:t>B．为了防止忘记密码，设置简单的数字密码</a:t>
            </a:r>
            <a:endParaRPr sz="1800">
              <a:latin typeface="微软雅黑" panose="020B0503020204020204" pitchFamily="34" charset="-122"/>
              <a:ea typeface="微软雅黑" panose="020B0503020204020204" pitchFamily="34" charset="-122"/>
              <a:cs typeface="微软雅黑" panose="020B0503020204020204" pitchFamily="34" charset="-122"/>
            </a:endParaRPr>
          </a:p>
          <a:p>
            <a:pPr indent="0" algn="l" fontAlgn="auto">
              <a:lnSpc>
                <a:spcPct val="130000"/>
              </a:lnSpc>
              <a:spcBef>
                <a:spcPts val="0"/>
              </a:spcBef>
              <a:spcAft>
                <a:spcPts val="0"/>
              </a:spcAft>
              <a:buClrTx/>
              <a:buSzTx/>
              <a:buFontTx/>
            </a:pPr>
            <a:r>
              <a:rPr sz="1800">
                <a:latin typeface="微软雅黑" panose="020B0503020204020204" pitchFamily="34" charset="-122"/>
                <a:ea typeface="微软雅黑" panose="020B0503020204020204" pitchFamily="34" charset="-122"/>
                <a:cs typeface="微软雅黑" panose="020B0503020204020204" pitchFamily="34" charset="-122"/>
              </a:rPr>
              <a:t>C． 把自己的无线信号隐藏起来(关闭SSID广播)</a:t>
            </a:r>
            <a:endParaRPr sz="180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 name="文本框 7"/>
          <p:cNvSpPr txBox="1"/>
          <p:nvPr/>
        </p:nvSpPr>
        <p:spPr>
          <a:xfrm>
            <a:off x="7501255" y="1151255"/>
            <a:ext cx="415290" cy="460375"/>
          </a:xfrm>
          <a:prstGeom prst="rect">
            <a:avLst/>
          </a:prstGeom>
          <a:noFill/>
        </p:spPr>
        <p:txBody>
          <a:bodyPr wrap="none" rtlCol="0" anchor="t">
            <a:spAutoFit/>
          </a:bodyPr>
          <a:p>
            <a:r>
              <a:rPr lang="en-US" altLang="zh-CN" sz="240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D</a:t>
            </a:r>
            <a:endParaRPr lang="en-US" altLang="zh-CN" sz="240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5" name="文本框 4"/>
          <p:cNvSpPr txBox="1"/>
          <p:nvPr/>
        </p:nvSpPr>
        <p:spPr>
          <a:xfrm>
            <a:off x="7400925" y="4348480"/>
            <a:ext cx="374015" cy="460375"/>
          </a:xfrm>
          <a:prstGeom prst="rect">
            <a:avLst/>
          </a:prstGeom>
          <a:noFill/>
        </p:spPr>
        <p:txBody>
          <a:bodyPr wrap="none" rtlCol="0" anchor="t">
            <a:spAutoFit/>
          </a:bodyPr>
          <a:p>
            <a:r>
              <a:rPr lang="en-US" altLang="zh-CN" sz="240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B</a:t>
            </a:r>
            <a:endParaRPr lang="en-US" altLang="zh-CN" sz="240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5" grpId="0"/>
      <p:bldP spid="5"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1" name="文本框 100"/>
          <p:cNvSpPr txBox="1"/>
          <p:nvPr/>
        </p:nvSpPr>
        <p:spPr>
          <a:xfrm>
            <a:off x="6546215" y="636270"/>
            <a:ext cx="5646420" cy="4707890"/>
          </a:xfrm>
          <a:prstGeom prst="rect">
            <a:avLst/>
          </a:prstGeom>
          <a:noFill/>
          <a:ln w="9525">
            <a:noFill/>
          </a:ln>
        </p:spPr>
        <p:txBody>
          <a:bodyPr wrap="square">
            <a:spAutoFit/>
          </a:bodyPr>
          <a:p>
            <a:pPr indent="510540">
              <a:lnSpc>
                <a:spcPct val="150000"/>
              </a:lnSpc>
            </a:pPr>
            <a:r>
              <a:rPr lang="zh-CN" sz="2000" b="0">
                <a:latin typeface="微软雅黑" panose="020B0503020204020204" pitchFamily="34" charset="-122"/>
                <a:ea typeface="微软雅黑" panose="020B0503020204020204" pitchFamily="34" charset="-122"/>
                <a:cs typeface="微软雅黑" panose="020B0503020204020204" pitchFamily="34" charset="-122"/>
              </a:rPr>
              <a:t>食堂刷脸消费系统是用户通过智能手机</a:t>
            </a:r>
            <a:r>
              <a:rPr lang="en-US" sz="2000" b="0">
                <a:latin typeface="微软雅黑" panose="020B0503020204020204" pitchFamily="34" charset="-122"/>
                <a:ea typeface="微软雅黑" panose="020B0503020204020204" pitchFamily="34" charset="-122"/>
                <a:cs typeface="微软雅黑" panose="020B0503020204020204" pitchFamily="34" charset="-122"/>
              </a:rPr>
              <a:t>APP</a:t>
            </a:r>
            <a:r>
              <a:rPr lang="zh-CN" sz="2000" b="0">
                <a:latin typeface="微软雅黑" panose="020B0503020204020204" pitchFamily="34" charset="-122"/>
                <a:ea typeface="微软雅黑" panose="020B0503020204020204" pitchFamily="34" charset="-122"/>
                <a:cs typeface="微软雅黑" panose="020B0503020204020204" pitchFamily="34" charset="-122"/>
              </a:rPr>
              <a:t>完成人脸面部录人，使用人脸识别进行餐费支付的一个信息系统，该系统的引人减缓了学生下课就餐高峰期人群聚集的压力</a:t>
            </a:r>
            <a:r>
              <a:rPr lang="en-US" sz="2000" b="0">
                <a:latin typeface="微软雅黑" panose="020B0503020204020204" pitchFamily="34" charset="-122"/>
                <a:ea typeface="微软雅黑" panose="020B0503020204020204" pitchFamily="34" charset="-122"/>
                <a:cs typeface="微软雅黑" panose="020B0503020204020204" pitchFamily="34" charset="-122"/>
              </a:rPr>
              <a:t>,</a:t>
            </a:r>
            <a:r>
              <a:rPr lang="zh-CN" sz="2000" b="0">
                <a:latin typeface="微软雅黑" panose="020B0503020204020204" pitchFamily="34" charset="-122"/>
                <a:ea typeface="微软雅黑" panose="020B0503020204020204" pitchFamily="34" charset="-122"/>
                <a:cs typeface="微软雅黑" panose="020B0503020204020204" pitchFamily="34" charset="-122"/>
              </a:rPr>
              <a:t>大大降低了打饭和找零环节中的交叉感染的几率，现给出食堂</a:t>
            </a:r>
            <a:r>
              <a:rPr lang="zh-CN" sz="2000" b="0">
                <a:latin typeface="微软雅黑" panose="020B0503020204020204" pitchFamily="34" charset="-122"/>
                <a:ea typeface="微软雅黑" panose="020B0503020204020204" pitchFamily="34" charset="-122"/>
                <a:cs typeface="微软雅黑" panose="020B0503020204020204" pitchFamily="34" charset="-122"/>
              </a:rPr>
              <a:t>刷脸消费系统组成结构图，请你仔细读图</a:t>
            </a:r>
            <a:r>
              <a:rPr lang="en-US" sz="2000" b="0">
                <a:latin typeface="微软雅黑" panose="020B0503020204020204" pitchFamily="34" charset="-122"/>
                <a:ea typeface="微软雅黑" panose="020B0503020204020204" pitchFamily="34" charset="-122"/>
                <a:cs typeface="微软雅黑" panose="020B0503020204020204" pitchFamily="34" charset="-122"/>
              </a:rPr>
              <a:t>,</a:t>
            </a:r>
            <a:r>
              <a:rPr lang="zh-CN" sz="2000" b="0">
                <a:latin typeface="微软雅黑" panose="020B0503020204020204" pitchFamily="34" charset="-122"/>
                <a:ea typeface="微软雅黑" panose="020B0503020204020204" pitchFamily="34" charset="-122"/>
                <a:cs typeface="微软雅黑" panose="020B0503020204020204" pitchFamily="34" charset="-122"/>
              </a:rPr>
              <a:t>补充完善。</a:t>
            </a:r>
            <a:r>
              <a:rPr lang="en-US" sz="2000" b="0">
                <a:latin typeface="微软雅黑" panose="020B0503020204020204" pitchFamily="34" charset="-122"/>
                <a:ea typeface="微软雅黑" panose="020B0503020204020204" pitchFamily="34" charset="-122"/>
                <a:cs typeface="微软雅黑" panose="020B0503020204020204" pitchFamily="34" charset="-122"/>
              </a:rPr>
              <a:t>[</a:t>
            </a:r>
            <a:r>
              <a:rPr lang="zh-CN" sz="2000" b="0">
                <a:latin typeface="微软雅黑" panose="020B0503020204020204" pitchFamily="34" charset="-122"/>
                <a:ea typeface="微软雅黑" panose="020B0503020204020204" pitchFamily="34" charset="-122"/>
                <a:cs typeface="微软雅黑" panose="020B0503020204020204" pitchFamily="34" charset="-122"/>
              </a:rPr>
              <a:t>操作要求</a:t>
            </a:r>
            <a:r>
              <a:rPr lang="en-US" sz="2000" b="0">
                <a:latin typeface="微软雅黑" panose="020B0503020204020204" pitchFamily="34" charset="-122"/>
                <a:ea typeface="微软雅黑" panose="020B0503020204020204" pitchFamily="34" charset="-122"/>
                <a:cs typeface="微软雅黑" panose="020B0503020204020204" pitchFamily="34" charset="-122"/>
              </a:rPr>
              <a:t>](1)</a:t>
            </a:r>
            <a:r>
              <a:rPr lang="zh-CN" sz="2000" b="0">
                <a:latin typeface="微软雅黑" panose="020B0503020204020204" pitchFamily="34" charset="-122"/>
                <a:ea typeface="微软雅黑" panose="020B0503020204020204" pitchFamily="34" charset="-122"/>
                <a:cs typeface="微软雅黑" panose="020B0503020204020204" pitchFamily="34" charset="-122"/>
              </a:rPr>
              <a:t>认真分析结构，确认图中蓝框所缺设备</a:t>
            </a:r>
            <a:r>
              <a:rPr lang="en-US" sz="2000" b="0">
                <a:latin typeface="微软雅黑" panose="020B0503020204020204" pitchFamily="34" charset="-122"/>
                <a:ea typeface="微软雅黑" panose="020B0503020204020204" pitchFamily="34" charset="-122"/>
                <a:cs typeface="微软雅黑" panose="020B0503020204020204" pitchFamily="34" charset="-122"/>
              </a:rPr>
              <a:t>;(2)</a:t>
            </a:r>
            <a:r>
              <a:rPr lang="zh-CN" sz="2000" b="0">
                <a:latin typeface="微软雅黑" panose="020B0503020204020204" pitchFamily="34" charset="-122"/>
                <a:ea typeface="微软雅黑" panose="020B0503020204020204" pitchFamily="34" charset="-122"/>
                <a:cs typeface="微软雅黑" panose="020B0503020204020204" pitchFamily="34" charset="-122"/>
              </a:rPr>
              <a:t>从提供的对象集群中拖放合适对象到图中相应热区位置，将结构图补充完整。</a:t>
            </a:r>
            <a:endParaRPr lang="zh-CN" altLang="en-US" sz="2000" b="0">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2" name="图片 1"/>
          <p:cNvPicPr/>
          <p:nvPr/>
        </p:nvPicPr>
        <p:blipFill>
          <a:blip r:embed="rId1"/>
          <a:stretch>
            <a:fillRect/>
          </a:stretch>
        </p:blipFill>
        <p:spPr>
          <a:xfrm>
            <a:off x="171450" y="222885"/>
            <a:ext cx="6499225" cy="6259830"/>
          </a:xfrm>
          <a:prstGeom prst="rect">
            <a:avLst/>
          </a:prstGeom>
          <a:noFill/>
          <a:ln w="9525">
            <a:noFill/>
          </a:ln>
        </p:spPr>
      </p:pic>
      <p:sp>
        <p:nvSpPr>
          <p:cNvPr id="3" name="文本框 2"/>
          <p:cNvSpPr txBox="1"/>
          <p:nvPr/>
        </p:nvSpPr>
        <p:spPr>
          <a:xfrm>
            <a:off x="6670675" y="297815"/>
            <a:ext cx="1402080" cy="460375"/>
          </a:xfrm>
          <a:prstGeom prst="rect">
            <a:avLst/>
          </a:prstGeom>
          <a:noFill/>
        </p:spPr>
        <p:txBody>
          <a:bodyPr wrap="none" rtlCol="0" anchor="t">
            <a:spAutoFit/>
          </a:bodyPr>
          <a:p>
            <a:r>
              <a:rPr lang="zh-CN" altLang="en-US" sz="2400" b="1" dirty="0">
                <a:solidFill>
                  <a:srgbClr val="002060"/>
                </a:solidFill>
                <a:latin typeface="微软雅黑" panose="020B0503020204020204" pitchFamily="34" charset="-122"/>
                <a:ea typeface="微软雅黑" panose="020B0503020204020204" pitchFamily="34" charset="-122"/>
                <a:sym typeface="+mn-ea"/>
              </a:rPr>
              <a:t>真题训练</a:t>
            </a:r>
            <a:endParaRPr lang="zh-CN" altLang="en-US" sz="2400" b="1" dirty="0">
              <a:solidFill>
                <a:srgbClr val="002060"/>
              </a:solidFill>
              <a:latin typeface="微软雅黑" panose="020B0503020204020204" pitchFamily="34" charset="-122"/>
              <a:ea typeface="微软雅黑" panose="020B0503020204020204" pitchFamily="34" charset="-122"/>
              <a:sym typeface="+mn-ea"/>
            </a:endParaRPr>
          </a:p>
        </p:txBody>
      </p:sp>
      <p:sp>
        <p:nvSpPr>
          <p:cNvPr id="4" name="文本框 3"/>
          <p:cNvSpPr txBox="1"/>
          <p:nvPr/>
        </p:nvSpPr>
        <p:spPr>
          <a:xfrm>
            <a:off x="6670675" y="5344160"/>
            <a:ext cx="5080000" cy="1476375"/>
          </a:xfrm>
          <a:prstGeom prst="rect">
            <a:avLst/>
          </a:prstGeom>
        </p:spPr>
        <p:style>
          <a:lnRef idx="2">
            <a:schemeClr val="accent6"/>
          </a:lnRef>
          <a:fillRef idx="1">
            <a:schemeClr val="lt1"/>
          </a:fillRef>
          <a:effectRef idx="0">
            <a:schemeClr val="accent6"/>
          </a:effectRef>
          <a:fontRef idx="minor">
            <a:schemeClr val="dk1"/>
          </a:fontRef>
        </p:style>
        <p:txBody>
          <a:bodyPr>
            <a:spAutoFit/>
          </a:bodyPr>
          <a:p>
            <a:pPr indent="0">
              <a:lnSpc>
                <a:spcPct val="150000"/>
              </a:lnSpc>
            </a:pPr>
            <a:r>
              <a:rPr lang="zh-CN" sz="2000" b="0">
                <a:latin typeface="微软雅黑" panose="020B0503020204020204" pitchFamily="34" charset="-122"/>
                <a:ea typeface="微软雅黑" panose="020B0503020204020204" pitchFamily="34" charset="-122"/>
              </a:rPr>
              <a:t>答</a:t>
            </a:r>
            <a:r>
              <a:rPr lang="en-US" altLang="zh-CN" sz="2000" b="0">
                <a:latin typeface="微软雅黑" panose="020B0503020204020204" pitchFamily="34" charset="-122"/>
                <a:ea typeface="微软雅黑" panose="020B0503020204020204" pitchFamily="34" charset="-122"/>
              </a:rPr>
              <a:t> </a:t>
            </a:r>
            <a:r>
              <a:rPr lang="zh-CN" altLang="en-US" sz="2000" b="0">
                <a:latin typeface="微软雅黑" panose="020B0503020204020204" pitchFamily="34" charset="-122"/>
                <a:ea typeface="微软雅黑" panose="020B0503020204020204" pitchFamily="34" charset="-122"/>
              </a:rPr>
              <a:t>：</a:t>
            </a:r>
            <a:r>
              <a:rPr lang="en-US" altLang="zh-CN" sz="2000" b="0">
                <a:latin typeface="微软雅黑" panose="020B0503020204020204" pitchFamily="34" charset="-122"/>
                <a:ea typeface="微软雅黑" panose="020B0503020204020204" pitchFamily="34" charset="-122"/>
              </a:rPr>
              <a:t>1</a:t>
            </a:r>
            <a:r>
              <a:rPr lang="zh-CN" altLang="en-US" sz="2000" b="0">
                <a:latin typeface="微软雅黑" panose="020B0503020204020204" pitchFamily="34" charset="-122"/>
                <a:ea typeface="微软雅黑" panose="020B0503020204020204" pitchFamily="34" charset="-122"/>
              </a:rPr>
              <a:t>、</a:t>
            </a:r>
            <a:r>
              <a:rPr lang="zh-CN" sz="2000" b="0">
                <a:latin typeface="微软雅黑" panose="020B0503020204020204" pitchFamily="34" charset="-122"/>
                <a:ea typeface="微软雅黑" panose="020B0503020204020204" pitchFamily="34" charset="-122"/>
              </a:rPr>
              <a:t>图中所缺设备：调制解调器</a:t>
            </a:r>
            <a:endParaRPr lang="zh-CN" sz="2000" b="0">
              <a:latin typeface="微软雅黑" panose="020B0503020204020204" pitchFamily="34" charset="-122"/>
              <a:ea typeface="微软雅黑" panose="020B0503020204020204" pitchFamily="34" charset="-122"/>
            </a:endParaRPr>
          </a:p>
          <a:p>
            <a:pPr marL="1005205" indent="-1005205">
              <a:lnSpc>
                <a:spcPct val="150000"/>
              </a:lnSpc>
            </a:pPr>
            <a:r>
              <a:rPr lang="en-US" altLang="zh-CN" sz="2000" b="0">
                <a:latin typeface="微软雅黑" panose="020B0503020204020204" pitchFamily="34" charset="-122"/>
                <a:ea typeface="微软雅黑" panose="020B0503020204020204" pitchFamily="34" charset="-122"/>
              </a:rPr>
              <a:t>        2</a:t>
            </a:r>
            <a:r>
              <a:rPr lang="zh-CN" altLang="en-US" sz="2000" b="0">
                <a:latin typeface="微软雅黑" panose="020B0503020204020204" pitchFamily="34" charset="-122"/>
                <a:ea typeface="微软雅黑" panose="020B0503020204020204" pitchFamily="34" charset="-122"/>
              </a:rPr>
              <a:t>、热区</a:t>
            </a:r>
            <a:r>
              <a:rPr lang="en-US" altLang="zh-CN" sz="2000" b="0">
                <a:latin typeface="微软雅黑" panose="020B0503020204020204" pitchFamily="34" charset="-122"/>
                <a:ea typeface="微软雅黑" panose="020B0503020204020204" pitchFamily="34" charset="-122"/>
              </a:rPr>
              <a:t>1</a:t>
            </a:r>
            <a:r>
              <a:rPr lang="zh-CN" altLang="en-US" sz="2000" b="0">
                <a:latin typeface="微软雅黑" panose="020B0503020204020204" pitchFamily="34" charset="-122"/>
                <a:ea typeface="微软雅黑" panose="020B0503020204020204" pitchFamily="34" charset="-122"/>
              </a:rPr>
              <a:t>：智能手机；热区</a:t>
            </a:r>
            <a:r>
              <a:rPr lang="en-US" altLang="zh-CN" sz="2000" b="0">
                <a:latin typeface="微软雅黑" panose="020B0503020204020204" pitchFamily="34" charset="-122"/>
                <a:ea typeface="微软雅黑" panose="020B0503020204020204" pitchFamily="34" charset="-122"/>
              </a:rPr>
              <a:t>2</a:t>
            </a:r>
            <a:r>
              <a:rPr lang="zh-CN" altLang="en-US" sz="2000" b="0">
                <a:latin typeface="微软雅黑" panose="020B0503020204020204" pitchFamily="34" charset="-122"/>
                <a:ea typeface="微软雅黑" panose="020B0503020204020204" pitchFamily="34" charset="-122"/>
              </a:rPr>
              <a:t>：路由器</a:t>
            </a:r>
            <a:br>
              <a:rPr lang="zh-CN" altLang="en-US" sz="2000" b="0">
                <a:latin typeface="微软雅黑" panose="020B0503020204020204" pitchFamily="34" charset="-122"/>
                <a:ea typeface="微软雅黑" panose="020B0503020204020204" pitchFamily="34" charset="-122"/>
              </a:rPr>
            </a:br>
            <a:r>
              <a:rPr lang="zh-CN" altLang="en-US" sz="2000" b="0">
                <a:latin typeface="微软雅黑" panose="020B0503020204020204" pitchFamily="34" charset="-122"/>
                <a:ea typeface="微软雅黑" panose="020B0503020204020204" pitchFamily="34" charset="-122"/>
              </a:rPr>
              <a:t>热区</a:t>
            </a:r>
            <a:r>
              <a:rPr lang="en-US" altLang="zh-CN" sz="2000" b="0">
                <a:latin typeface="微软雅黑" panose="020B0503020204020204" pitchFamily="34" charset="-122"/>
                <a:ea typeface="微软雅黑" panose="020B0503020204020204" pitchFamily="34" charset="-122"/>
              </a:rPr>
              <a:t>3</a:t>
            </a:r>
            <a:r>
              <a:rPr lang="zh-CN" altLang="en-US" sz="2000" b="0">
                <a:latin typeface="微软雅黑" panose="020B0503020204020204" pitchFamily="34" charset="-122"/>
                <a:ea typeface="微软雅黑" panose="020B0503020204020204" pitchFamily="34" charset="-122"/>
              </a:rPr>
              <a:t>：刷脸消费机</a:t>
            </a:r>
            <a:endParaRPr lang="zh-CN" altLang="en-US" sz="2000" b="0">
              <a:latin typeface="微软雅黑" panose="020B0503020204020204" pitchFamily="34" charset="-122"/>
              <a:ea typeface="微软雅黑" panose="020B0503020204020204" pitchFamily="34" charset="-122"/>
            </a:endParaRPr>
          </a:p>
        </p:txBody>
      </p:sp>
      <p:sp>
        <p:nvSpPr>
          <p:cNvPr id="5" name="矩形 4"/>
          <p:cNvSpPr/>
          <p:nvPr/>
        </p:nvSpPr>
        <p:spPr>
          <a:xfrm>
            <a:off x="2864485" y="3315335"/>
            <a:ext cx="346710" cy="123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圆角矩形标注 5"/>
          <p:cNvSpPr/>
          <p:nvPr/>
        </p:nvSpPr>
        <p:spPr>
          <a:xfrm>
            <a:off x="1068705" y="3267710"/>
            <a:ext cx="1052830" cy="321945"/>
          </a:xfrm>
          <a:prstGeom prst="wedgeRoundRectCallout">
            <a:avLst>
              <a:gd name="adj1" fmla="val 118998"/>
              <a:gd name="adj2" fmla="val -14497"/>
              <a:gd name="adj3" fmla="val 16667"/>
            </a:avLst>
          </a:prstGeom>
        </p:spPr>
        <p:style>
          <a:lnRef idx="2">
            <a:schemeClr val="accent6"/>
          </a:lnRef>
          <a:fillRef idx="1">
            <a:schemeClr val="lt1"/>
          </a:fillRef>
          <a:effectRef idx="0">
            <a:schemeClr val="accent6"/>
          </a:effectRef>
          <a:fontRef idx="minor">
            <a:schemeClr val="dk1"/>
          </a:fontRef>
        </p:style>
        <p:txBody>
          <a:bodyPr rtlCol="0" anchor="ctr"/>
          <a:p>
            <a:pPr algn="ctr"/>
            <a:r>
              <a:rPr lang="zh-CN" altLang="en-US"/>
              <a:t>缺设备</a:t>
            </a: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4294967295" end="429496729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056005" y="371475"/>
            <a:ext cx="2214880" cy="706755"/>
          </a:xfrm>
          <a:prstGeom prst="rect">
            <a:avLst/>
          </a:prstGeom>
          <a:noFill/>
        </p:spPr>
        <p:txBody>
          <a:bodyPr wrap="none" rtlCol="0" anchor="t">
            <a:spAutoFit/>
          </a:bodyPr>
          <a:p>
            <a:r>
              <a:rPr lang="zh-CN" altLang="en-US" sz="4000" b="1" dirty="0">
                <a:solidFill>
                  <a:srgbClr val="002060"/>
                </a:solidFill>
                <a:latin typeface="微软雅黑" panose="020B0503020204020204" pitchFamily="34" charset="-122"/>
                <a:ea typeface="微软雅黑" panose="020B0503020204020204" pitchFamily="34" charset="-122"/>
                <a:sym typeface="+mn-ea"/>
              </a:rPr>
              <a:t>真题训练</a:t>
            </a:r>
            <a:endParaRPr lang="zh-CN" altLang="en-US" sz="4000" b="1" dirty="0">
              <a:solidFill>
                <a:srgbClr val="002060"/>
              </a:solidFill>
              <a:latin typeface="微软雅黑" panose="020B0503020204020204" pitchFamily="34" charset="-122"/>
              <a:ea typeface="微软雅黑" panose="020B0503020204020204" pitchFamily="34" charset="-122"/>
              <a:sym typeface="+mn-ea"/>
            </a:endParaRPr>
          </a:p>
        </p:txBody>
      </p:sp>
      <p:sp>
        <p:nvSpPr>
          <p:cNvPr id="6" name="文本框 5"/>
          <p:cNvSpPr txBox="1"/>
          <p:nvPr/>
        </p:nvSpPr>
        <p:spPr>
          <a:xfrm>
            <a:off x="1056005" y="1078230"/>
            <a:ext cx="10368280" cy="5262245"/>
          </a:xfrm>
          <a:prstGeom prst="rect">
            <a:avLst/>
          </a:prstGeom>
          <a:noFill/>
        </p:spPr>
        <p:txBody>
          <a:bodyPr wrap="square" rtlCol="0" anchor="t">
            <a:spAutoFit/>
          </a:bodyPr>
          <a:p>
            <a:pPr>
              <a:lnSpc>
                <a:spcPct val="150000"/>
              </a:lnSpc>
            </a:pPr>
            <a:r>
              <a:rPr lang="en-US" altLang="zh-CN" sz="2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2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以下</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rPr>
              <a:t>不是</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根据网络覆盖范围划分的网络类别的是（  ）</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565785" indent="-15875">
              <a:lnSpc>
                <a:spcPct val="150000"/>
              </a:lnSpc>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A．局域网	</a:t>
            </a:r>
            <a:r>
              <a:rPr lang="en-US" altLang="zh-CN" sz="28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B．城域网	C．广域网	</a:t>
            </a:r>
            <a:r>
              <a:rPr lang="en-US" altLang="zh-CN" sz="28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D．物联网</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en-US" altLang="zh-CN" sz="2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2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下面不是物联网应用场景的是（　　）</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565785">
              <a:lnSpc>
                <a:spcPct val="150000"/>
              </a:lnSpc>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A．</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公共场所</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的无线网络</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565785">
              <a:lnSpc>
                <a:spcPct val="150000"/>
              </a:lnSpc>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B．</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高速公路</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上的ETC不停车收费系统</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565785">
              <a:lnSpc>
                <a:spcPct val="150000"/>
              </a:lnSpc>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C．网购订单中的商品物流查询和跟踪</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565785">
              <a:lnSpc>
                <a:spcPct val="150000"/>
              </a:lnSpc>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D．用手机打开家中的空调、窗帘和电视机</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7" name="文本框 6"/>
          <p:cNvSpPr txBox="1"/>
          <p:nvPr/>
        </p:nvSpPr>
        <p:spPr>
          <a:xfrm>
            <a:off x="9444990" y="1256665"/>
            <a:ext cx="464185" cy="521970"/>
          </a:xfrm>
          <a:prstGeom prst="rect">
            <a:avLst/>
          </a:prstGeom>
          <a:noFill/>
        </p:spPr>
        <p:txBody>
          <a:bodyPr wrap="none" rtlCol="0">
            <a:spAutoFit/>
          </a:bodyPr>
          <a:p>
            <a:r>
              <a:rPr lang="en-US" altLang="zh-CN" sz="2800" b="1">
                <a:solidFill>
                  <a:srgbClr val="C00000"/>
                </a:solidFill>
                <a:latin typeface="微软雅黑" panose="020B0503020204020204" pitchFamily="34" charset="-122"/>
                <a:ea typeface="微软雅黑" panose="020B0503020204020204" pitchFamily="34" charset="-122"/>
              </a:rPr>
              <a:t>D</a:t>
            </a:r>
            <a:endParaRPr lang="en-US" altLang="zh-CN" sz="2800" b="1">
              <a:solidFill>
                <a:srgbClr val="C00000"/>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6820535" y="3168015"/>
            <a:ext cx="450215" cy="521970"/>
          </a:xfrm>
          <a:prstGeom prst="rect">
            <a:avLst/>
          </a:prstGeom>
          <a:noFill/>
        </p:spPr>
        <p:txBody>
          <a:bodyPr wrap="none" rtlCol="0">
            <a:spAutoFit/>
          </a:bodyPr>
          <a:p>
            <a:r>
              <a:rPr lang="en-US" altLang="zh-CN" sz="2800" b="1">
                <a:solidFill>
                  <a:srgbClr val="C00000"/>
                </a:solidFill>
                <a:latin typeface="微软雅黑" panose="020B0503020204020204" pitchFamily="34" charset="-122"/>
                <a:ea typeface="微软雅黑" panose="020B0503020204020204" pitchFamily="34" charset="-122"/>
              </a:rPr>
              <a:t>A</a:t>
            </a:r>
            <a:endParaRPr lang="en-US" altLang="zh-CN" sz="2800" b="1">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8" grpId="0"/>
      <p:bldP spid="8"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056005" y="371475"/>
            <a:ext cx="2214880" cy="706755"/>
          </a:xfrm>
          <a:prstGeom prst="rect">
            <a:avLst/>
          </a:prstGeom>
          <a:noFill/>
        </p:spPr>
        <p:txBody>
          <a:bodyPr wrap="none" rtlCol="0" anchor="t">
            <a:spAutoFit/>
          </a:bodyPr>
          <a:p>
            <a:r>
              <a:rPr lang="zh-CN" altLang="en-US" sz="4000" b="1" dirty="0">
                <a:solidFill>
                  <a:srgbClr val="002060"/>
                </a:solidFill>
                <a:latin typeface="微软雅黑" panose="020B0503020204020204" pitchFamily="34" charset="-122"/>
                <a:ea typeface="微软雅黑" panose="020B0503020204020204" pitchFamily="34" charset="-122"/>
                <a:sym typeface="+mn-ea"/>
              </a:rPr>
              <a:t>真题训练</a:t>
            </a:r>
            <a:endParaRPr lang="zh-CN" altLang="en-US" sz="4000" b="1" dirty="0">
              <a:solidFill>
                <a:srgbClr val="002060"/>
              </a:solidFill>
              <a:latin typeface="微软雅黑" panose="020B0503020204020204" pitchFamily="34" charset="-122"/>
              <a:ea typeface="微软雅黑" panose="020B0503020204020204" pitchFamily="34" charset="-122"/>
              <a:sym typeface="+mn-ea"/>
            </a:endParaRPr>
          </a:p>
        </p:txBody>
      </p:sp>
      <p:sp>
        <p:nvSpPr>
          <p:cNvPr id="6" name="文本框 5"/>
          <p:cNvSpPr txBox="1"/>
          <p:nvPr/>
        </p:nvSpPr>
        <p:spPr>
          <a:xfrm>
            <a:off x="1056005" y="1078230"/>
            <a:ext cx="10368280" cy="5262245"/>
          </a:xfrm>
          <a:prstGeom prst="rect">
            <a:avLst/>
          </a:prstGeom>
          <a:noFill/>
        </p:spPr>
        <p:txBody>
          <a:bodyPr wrap="square" rtlCol="0" anchor="t">
            <a:spAutoFit/>
          </a:bodyPr>
          <a:p>
            <a:pPr>
              <a:lnSpc>
                <a:spcPct val="150000"/>
              </a:lnSpc>
            </a:pPr>
            <a:r>
              <a:rPr lang="en-US" altLang="zh-CN" sz="2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2800" b="1">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物联网是通过某种感知设备，把物体与互联网连接起来，进行信息交换和处理，以实现智能识别.定位.跟踪.监控和管理的网络。以下不属于物联网应用的是（   ）</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indent="654685">
              <a:lnSpc>
                <a:spcPct val="150000"/>
              </a:lnSpc>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A．鼠标控制电脑</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indent="654685">
              <a:lnSpc>
                <a:spcPct val="150000"/>
              </a:lnSpc>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B．ETC车辆自动收费系统</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indent="666750">
              <a:lnSpc>
                <a:spcPct val="150000"/>
              </a:lnSpc>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C．手机远程操控家用电器</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1210945" indent="-579755">
              <a:lnSpc>
                <a:spcPct val="150000"/>
              </a:lnSpc>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D．扫描共享单车二维码，向云端服务器发送解锁请求，单车解锁成功</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 name="文本框 7"/>
          <p:cNvSpPr txBox="1"/>
          <p:nvPr/>
        </p:nvSpPr>
        <p:spPr>
          <a:xfrm>
            <a:off x="5695315" y="2587625"/>
            <a:ext cx="450215" cy="521970"/>
          </a:xfrm>
          <a:prstGeom prst="rect">
            <a:avLst/>
          </a:prstGeom>
          <a:noFill/>
        </p:spPr>
        <p:txBody>
          <a:bodyPr wrap="none" rtlCol="0">
            <a:spAutoFit/>
          </a:bodyPr>
          <a:p>
            <a:r>
              <a:rPr lang="en-US" altLang="zh-CN" sz="2800" b="1">
                <a:solidFill>
                  <a:srgbClr val="C00000"/>
                </a:solidFill>
                <a:latin typeface="微软雅黑" panose="020B0503020204020204" pitchFamily="34" charset="-122"/>
                <a:ea typeface="微软雅黑" panose="020B0503020204020204" pitchFamily="34" charset="-122"/>
              </a:rPr>
              <a:t>A</a:t>
            </a:r>
            <a:endParaRPr lang="en-US" altLang="zh-CN" sz="2800" b="1">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2583</Words>
  <Application>WPS 演示</Application>
  <PresentationFormat>宽屏</PresentationFormat>
  <Paragraphs>170</Paragraphs>
  <Slides>12</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12</vt:i4>
      </vt:variant>
    </vt:vector>
  </HeadingPairs>
  <TitlesOfParts>
    <vt:vector size="22" baseType="lpstr">
      <vt:lpstr>Arial</vt:lpstr>
      <vt:lpstr>宋体</vt:lpstr>
      <vt:lpstr>Wingdings</vt:lpstr>
      <vt:lpstr>仿宋</vt:lpstr>
      <vt:lpstr>微软雅黑</vt:lpstr>
      <vt:lpstr>Arial Unicode MS</vt:lpstr>
      <vt:lpstr>等线 Light</vt:lpstr>
      <vt:lpstr>等线</vt:lpstr>
      <vt:lpstr>Calibri</vt:lpstr>
      <vt:lpstr>Office 主题​​</vt:lpstr>
      <vt:lpstr>网络操作题复习</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网络操作题复习</dc:title>
  <dc:creator>ptmns</dc:creator>
  <cp:lastModifiedBy>zhiweiy</cp:lastModifiedBy>
  <cp:revision>55</cp:revision>
  <dcterms:created xsi:type="dcterms:W3CDTF">2024-04-25T13:28:00Z</dcterms:created>
  <dcterms:modified xsi:type="dcterms:W3CDTF">2024-05-06T01:40:21Z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2052-11.8.6.11825</vt:lpwstr>
  </property>
  <property fmtid="{D5CDD505-2E9C-101B-9397-08002B2CF9AE}" pid="3" name="ICV">
    <vt:lpwstr>FA5E3D2F703A4AE9B425E6D71CBE4889</vt:lpwstr>
  </property>
</Properties>
</file>